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xml" ContentType="application/vnd.openxmlformats-officedocument.presentationml.notesSlide+xml"/>
  <Override PartName="/ppt/tags/tag43.xml" ContentType="application/vnd.openxmlformats-officedocument.presentationml.tags+xml"/>
  <Override PartName="/ppt/notesSlides/notesSlide5.xml" ContentType="application/vnd.openxmlformats-officedocument.presentationml.notesSlide+xml"/>
  <Override PartName="/ppt/tags/tag44.xml" ContentType="application/vnd.openxmlformats-officedocument.presentationml.tags+xml"/>
  <Override PartName="/ppt/notesSlides/notesSlide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0.xml" ContentType="application/vnd.openxmlformats-officedocument.presentationml.notesSlide+xml"/>
  <Override PartName="/ppt/charts/chart3.xml" ContentType="application/vnd.openxmlformats-officedocument.drawingml.chart+xml"/>
  <Override PartName="/ppt/tags/tag68.xml" ContentType="application/vnd.openxmlformats-officedocument.presentationml.tags+xml"/>
  <Override PartName="/ppt/charts/chart4.xml" ContentType="application/vnd.openxmlformats-officedocument.drawingml.chart+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1.xml" ContentType="application/vnd.openxmlformats-officedocument.presentationml.notesSlide+xml"/>
  <Override PartName="/ppt/charts/chart5.xml" ContentType="application/vnd.openxmlformats-officedocument.drawingml.chart+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2.xml" ContentType="application/vnd.openxmlformats-officedocument.presentationml.notesSlide+xml"/>
  <Override PartName="/ppt/charts/chart6.xml" ContentType="application/vnd.openxmlformats-officedocument.drawingml.chart+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ppt/charts/chart7.xml" ContentType="application/vnd.openxmlformats-officedocument.drawingml.chart+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charts/chart8.xml" ContentType="application/vnd.openxmlformats-officedocument.drawingml.chart+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5.xml" ContentType="application/vnd.openxmlformats-officedocument.presentationml.notesSlide+xml"/>
  <Override PartName="/ppt/charts/chart9.xml" ContentType="application/vnd.openxmlformats-officedocument.drawingml.chart+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6.xml" ContentType="application/vnd.openxmlformats-officedocument.presentationml.notesSlide+xml"/>
  <Override PartName="/ppt/charts/chart10.xml" ContentType="application/vnd.openxmlformats-officedocument.drawingml.chart+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7.xml" ContentType="application/vnd.openxmlformats-officedocument.presentationml.notesSlide+xml"/>
  <Override PartName="/ppt/charts/chart11.xml" ContentType="application/vnd.openxmlformats-officedocument.drawingml.chart+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8.xml" ContentType="application/vnd.openxmlformats-officedocument.presentationml.notesSlide+xml"/>
  <Override PartName="/ppt/charts/chart12.xml" ContentType="application/vnd.openxmlformats-officedocument.drawingml.chart+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9.xml" ContentType="application/vnd.openxmlformats-officedocument.presentationml.notesSlide+xml"/>
  <Override PartName="/ppt/charts/chart13.xml" ContentType="application/vnd.openxmlformats-officedocument.drawingml.chart+xml"/>
  <Override PartName="/ppt/tags/tag96.xml" ContentType="application/vnd.openxmlformats-officedocument.presentationml.tags+xml"/>
  <Override PartName="/ppt/charts/chart14.xml" ContentType="application/vnd.openxmlformats-officedocument.drawingml.chart+xml"/>
  <Override PartName="/ppt/charts/chart15.xml" ContentType="application/vnd.openxmlformats-officedocument.drawingml.chart+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0.xml" ContentType="application/vnd.openxmlformats-officedocument.presentationml.notesSlide+xml"/>
  <Override PartName="/ppt/charts/chart16.xml" ContentType="application/vnd.openxmlformats-officedocument.drawingml.chart+xml"/>
  <Override PartName="/ppt/tags/tag100.xml" ContentType="application/vnd.openxmlformats-officedocument.presentationml.tags+xml"/>
  <Override PartName="/ppt/notesSlides/notesSlide21.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2.xml" ContentType="application/vnd.openxmlformats-officedocument.presentationml.notesSlide+xml"/>
  <Override PartName="/ppt/charts/chart19.xml" ContentType="application/vnd.openxmlformats-officedocument.drawingml.chart+xml"/>
  <Override PartName="/ppt/tags/tag104.xml" ContentType="application/vnd.openxmlformats-officedocument.presentationml.tags+xml"/>
  <Override PartName="/ppt/charts/chart20.xml" ContentType="application/vnd.openxmlformats-officedocument.drawingml.chart+xml"/>
  <Override PartName="/ppt/charts/chart21.xml" ContentType="application/vnd.openxmlformats-officedocument.drawingml.chart+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3.xml" ContentType="application/vnd.openxmlformats-officedocument.presentationml.notesSlide+xml"/>
  <Override PartName="/ppt/charts/chart22.xml" ContentType="application/vnd.openxmlformats-officedocument.drawingml.chart+xml"/>
  <Override PartName="/ppt/tags/tag108.xml" ContentType="application/vnd.openxmlformats-officedocument.presentationml.tags+xml"/>
  <Override PartName="/ppt/charts/chart23.xml" ContentType="application/vnd.openxmlformats-officedocument.drawingml.chart+xml"/>
  <Override PartName="/ppt/charts/chart24.xml" ContentType="application/vnd.openxmlformats-officedocument.drawingml.chart+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4.xml" ContentType="application/vnd.openxmlformats-officedocument.presentationml.notesSlide+xml"/>
  <Override PartName="/ppt/charts/chart25.xml" ContentType="application/vnd.openxmlformats-officedocument.drawingml.chart+xml"/>
  <Override PartName="/ppt/tags/tag112.xml" ContentType="application/vnd.openxmlformats-officedocument.presentationml.tags+xml"/>
  <Override PartName="/ppt/charts/chart26.xml" ContentType="application/vnd.openxmlformats-officedocument.drawingml.chart+xml"/>
  <Override PartName="/ppt/charts/chart27.xml" ContentType="application/vnd.openxmlformats-officedocument.drawingml.chart+xml"/>
  <Override PartName="/ppt/tags/tag113.xml" ContentType="application/vnd.openxmlformats-officedocument.presentationml.tags+xml"/>
  <Override PartName="/ppt/charts/chart28.xml" ContentType="application/vnd.openxmlformats-officedocument.drawingml.chart+xml"/>
  <Override PartName="/ppt/charts/chart29.xml" ContentType="application/vnd.openxmlformats-officedocument.drawingml.chart+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5.xml" ContentType="application/vnd.openxmlformats-officedocument.presentationml.notesSlide+xml"/>
  <Override PartName="/ppt/charts/chart30.xml" ContentType="application/vnd.openxmlformats-officedocument.drawingml.chart+xml"/>
  <Override PartName="/ppt/tags/tag117.xml" ContentType="application/vnd.openxmlformats-officedocument.presentationml.tags+xml"/>
  <Override PartName="/ppt/charts/chart31.xml" ContentType="application/vnd.openxmlformats-officedocument.drawingml.chart+xml"/>
  <Override PartName="/ppt/charts/chart3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46"/>
  </p:notesMasterIdLst>
  <p:sldIdLst>
    <p:sldId id="368" r:id="rId2"/>
    <p:sldId id="369" r:id="rId3"/>
    <p:sldId id="370" r:id="rId4"/>
    <p:sldId id="371" r:id="rId5"/>
    <p:sldId id="372" r:id="rId6"/>
    <p:sldId id="375" r:id="rId7"/>
    <p:sldId id="414" r:id="rId8"/>
    <p:sldId id="415" r:id="rId9"/>
    <p:sldId id="377" r:id="rId10"/>
    <p:sldId id="378" r:id="rId11"/>
    <p:sldId id="379" r:id="rId12"/>
    <p:sldId id="380" r:id="rId13"/>
    <p:sldId id="381" r:id="rId14"/>
    <p:sldId id="382" r:id="rId15"/>
    <p:sldId id="383" r:id="rId16"/>
    <p:sldId id="384" r:id="rId17"/>
    <p:sldId id="385" r:id="rId18"/>
    <p:sldId id="413" r:id="rId19"/>
    <p:sldId id="386" r:id="rId20"/>
    <p:sldId id="387" r:id="rId21"/>
    <p:sldId id="388" r:id="rId22"/>
    <p:sldId id="389" r:id="rId23"/>
    <p:sldId id="390" r:id="rId24"/>
    <p:sldId id="391" r:id="rId25"/>
    <p:sldId id="392" r:id="rId26"/>
    <p:sldId id="393" r:id="rId27"/>
    <p:sldId id="394" r:id="rId28"/>
    <p:sldId id="395" r:id="rId29"/>
    <p:sldId id="396" r:id="rId30"/>
    <p:sldId id="397" r:id="rId31"/>
    <p:sldId id="398" r:id="rId32"/>
    <p:sldId id="399" r:id="rId33"/>
    <p:sldId id="400" r:id="rId34"/>
    <p:sldId id="401" r:id="rId35"/>
    <p:sldId id="403" r:id="rId36"/>
    <p:sldId id="404" r:id="rId37"/>
    <p:sldId id="405" r:id="rId38"/>
    <p:sldId id="406" r:id="rId39"/>
    <p:sldId id="407" r:id="rId40"/>
    <p:sldId id="408" r:id="rId41"/>
    <p:sldId id="409" r:id="rId42"/>
    <p:sldId id="410" r:id="rId43"/>
    <p:sldId id="411" r:id="rId44"/>
    <p:sldId id="412" r:id="rId45"/>
  </p:sldIdLst>
  <p:sldSz cx="9906000" cy="6858000" type="A4"/>
  <p:notesSz cx="6797675" cy="9926638"/>
  <p:custDataLst>
    <p:tags r:id="rId47"/>
  </p:custDataLst>
  <p:defaultTextStyle>
    <a:defPPr>
      <a:defRPr lang="de-DE"/>
    </a:defPPr>
    <a:lvl1pPr marL="0" algn="l" defTabSz="913740" rtl="0" eaLnBrk="1" latinLnBrk="0" hangingPunct="1">
      <a:defRPr sz="1800" kern="1200">
        <a:solidFill>
          <a:schemeClr val="tx1"/>
        </a:solidFill>
        <a:latin typeface="+mn-lt"/>
        <a:ea typeface="+mn-ea"/>
        <a:cs typeface="+mn-cs"/>
      </a:defRPr>
    </a:lvl1pPr>
    <a:lvl2pPr marL="456870" algn="l" defTabSz="913740" rtl="0" eaLnBrk="1" latinLnBrk="0" hangingPunct="1">
      <a:defRPr sz="1800" kern="1200">
        <a:solidFill>
          <a:schemeClr val="tx1"/>
        </a:solidFill>
        <a:latin typeface="+mn-lt"/>
        <a:ea typeface="+mn-ea"/>
        <a:cs typeface="+mn-cs"/>
      </a:defRPr>
    </a:lvl2pPr>
    <a:lvl3pPr marL="913740" algn="l" defTabSz="913740" rtl="0" eaLnBrk="1" latinLnBrk="0" hangingPunct="1">
      <a:defRPr sz="1800" kern="1200">
        <a:solidFill>
          <a:schemeClr val="tx1"/>
        </a:solidFill>
        <a:latin typeface="+mn-lt"/>
        <a:ea typeface="+mn-ea"/>
        <a:cs typeface="+mn-cs"/>
      </a:defRPr>
    </a:lvl3pPr>
    <a:lvl4pPr marL="1370612" algn="l" defTabSz="913740" rtl="0" eaLnBrk="1" latinLnBrk="0" hangingPunct="1">
      <a:defRPr sz="1800" kern="1200">
        <a:solidFill>
          <a:schemeClr val="tx1"/>
        </a:solidFill>
        <a:latin typeface="+mn-lt"/>
        <a:ea typeface="+mn-ea"/>
        <a:cs typeface="+mn-cs"/>
      </a:defRPr>
    </a:lvl4pPr>
    <a:lvl5pPr marL="1827481" algn="l" defTabSz="913740" rtl="0" eaLnBrk="1" latinLnBrk="0" hangingPunct="1">
      <a:defRPr sz="1800" kern="1200">
        <a:solidFill>
          <a:schemeClr val="tx1"/>
        </a:solidFill>
        <a:latin typeface="+mn-lt"/>
        <a:ea typeface="+mn-ea"/>
        <a:cs typeface="+mn-cs"/>
      </a:defRPr>
    </a:lvl5pPr>
    <a:lvl6pPr marL="2284352" algn="l" defTabSz="913740" rtl="0" eaLnBrk="1" latinLnBrk="0" hangingPunct="1">
      <a:defRPr sz="1800" kern="1200">
        <a:solidFill>
          <a:schemeClr val="tx1"/>
        </a:solidFill>
        <a:latin typeface="+mn-lt"/>
        <a:ea typeface="+mn-ea"/>
        <a:cs typeface="+mn-cs"/>
      </a:defRPr>
    </a:lvl6pPr>
    <a:lvl7pPr marL="2741222" algn="l" defTabSz="913740" rtl="0" eaLnBrk="1" latinLnBrk="0" hangingPunct="1">
      <a:defRPr sz="1800" kern="1200">
        <a:solidFill>
          <a:schemeClr val="tx1"/>
        </a:solidFill>
        <a:latin typeface="+mn-lt"/>
        <a:ea typeface="+mn-ea"/>
        <a:cs typeface="+mn-cs"/>
      </a:defRPr>
    </a:lvl7pPr>
    <a:lvl8pPr marL="3198092" algn="l" defTabSz="913740" rtl="0" eaLnBrk="1" latinLnBrk="0" hangingPunct="1">
      <a:defRPr sz="1800" kern="1200">
        <a:solidFill>
          <a:schemeClr val="tx1"/>
        </a:solidFill>
        <a:latin typeface="+mn-lt"/>
        <a:ea typeface="+mn-ea"/>
        <a:cs typeface="+mn-cs"/>
      </a:defRPr>
    </a:lvl8pPr>
    <a:lvl9pPr marL="3654961" algn="l" defTabSz="9137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F"/>
    <a:srgbClr val="E8F1FA"/>
    <a:srgbClr val="C00000"/>
    <a:srgbClr val="407FB7"/>
    <a:srgbClr val="F6A800"/>
    <a:srgbClr val="CC071E"/>
    <a:srgbClr val="CFD1D2"/>
    <a:srgbClr val="9C9E9F"/>
    <a:srgbClr val="64656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71" autoAdjust="0"/>
    <p:restoredTop sz="84535" autoAdjust="0"/>
  </p:normalViewPr>
  <p:slideViewPr>
    <p:cSldViewPr>
      <p:cViewPr>
        <p:scale>
          <a:sx n="100" d="100"/>
          <a:sy n="100" d="100"/>
        </p:scale>
        <p:origin x="1032" y="-240"/>
      </p:cViewPr>
      <p:guideLst>
        <p:guide orient="horz" pos="2160"/>
        <p:guide pos="312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tags" Target="tags/tag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package" Target="../embeddings/Planilha_do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Planilha_do_Microsoft_Excel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Planilha_do_Microsoft_Excel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Planilha_do_Microsoft_Excel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Planilha_do_Microsoft_Excel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Planilha_do_Microsoft_Excel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Planilha_do_Microsoft_Excel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Planilha_do_Microsoft_Excel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Planilha_do_Microsoft_Excel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Planilha_do_Microsoft_Excel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Planilha_do_Microsoft_Excel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Planilha_do_Microsoft_Excel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Planilha_do_Microsoft_Excel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Planilha_do_Microsoft_Excel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Planilha_do_Microsoft_Excel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Planilha_do_Microsoft_Excel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Planilha_do_Microsoft_Excel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Planilha_do_Microsoft_Excel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Planilha_do_Microsoft_Excel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Planilha_do_Microsoft_Excel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Planilha_do_Microsoft_Excel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Planilha_do_Microsoft_Excel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Planilha_do_Microsoft_Excel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Planilha_do_Microsoft_Excel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Planilha_do_Microsoft_Excel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Planilha_do_Microsoft_Excel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Planilha_do_Microsoft_Excel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Planilha_do_Microsoft_Excel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Planilha_do_Microsoft_Excel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Planilha_do_Microsoft_Excel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Planilha_do_Microsoft_Excel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Planilha_do_Microsoft_Excel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Planilha_do_Microsoft_Excel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Planilha_do_Microsoft_Excel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Planilha_do_Microsoft_Excel40.xlsx"/></Relationships>
</file>

<file path=ppt/charts/_rels/chart41.xml.rels><?xml version="1.0" encoding="UTF-8" standalone="yes"?>
<Relationships xmlns="http://schemas.openxmlformats.org/package/2006/relationships"><Relationship Id="rId1" Type="http://schemas.openxmlformats.org/officeDocument/2006/relationships/package" Target="../embeddings/Planilha_do_Microsoft_Excel41.xlsx"/></Relationships>
</file>

<file path=ppt/charts/_rels/chart42.xml.rels><?xml version="1.0" encoding="UTF-8" standalone="yes"?>
<Relationships xmlns="http://schemas.openxmlformats.org/package/2006/relationships"><Relationship Id="rId1" Type="http://schemas.openxmlformats.org/officeDocument/2006/relationships/package" Target="../embeddings/Planilha_do_Microsoft_Excel42.xlsx"/></Relationships>
</file>

<file path=ppt/charts/_rels/chart43.xml.rels><?xml version="1.0" encoding="UTF-8" standalone="yes"?>
<Relationships xmlns="http://schemas.openxmlformats.org/package/2006/relationships"><Relationship Id="rId1" Type="http://schemas.openxmlformats.org/officeDocument/2006/relationships/package" Target="../embeddings/Planilha_do_Microsoft_Excel43.xlsx"/></Relationships>
</file>

<file path=ppt/charts/_rels/chart44.xml.rels><?xml version="1.0" encoding="UTF-8" standalone="yes"?>
<Relationships xmlns="http://schemas.openxmlformats.org/package/2006/relationships"><Relationship Id="rId1" Type="http://schemas.openxmlformats.org/officeDocument/2006/relationships/package" Target="../embeddings/Planilha_do_Microsoft_Excel44.xlsx"/></Relationships>
</file>

<file path=ppt/charts/_rels/chart5.xml.rels><?xml version="1.0" encoding="UTF-8" standalone="yes"?>
<Relationships xmlns="http://schemas.openxmlformats.org/package/2006/relationships"><Relationship Id="rId1" Type="http://schemas.openxmlformats.org/officeDocument/2006/relationships/package" Target="../embeddings/Planilha_do_Microsoft_Excel5.xlsx"/></Relationships>
</file>

<file path=ppt/charts/_rels/chart6.xml.rels><?xml version="1.0" encoding="UTF-8" standalone="yes"?>
<Relationships xmlns="http://schemas.openxmlformats.org/package/2006/relationships"><Relationship Id="rId1" Type="http://schemas.openxmlformats.org/officeDocument/2006/relationships/package" Target="../embeddings/Planilha_do_Microsoft_Excel6.xlsx"/></Relationships>
</file>

<file path=ppt/charts/_rels/chart7.xml.rels><?xml version="1.0" encoding="UTF-8" standalone="yes"?>
<Relationships xmlns="http://schemas.openxmlformats.org/package/2006/relationships"><Relationship Id="rId1" Type="http://schemas.openxmlformats.org/officeDocument/2006/relationships/package" Target="../embeddings/Planilha_do_Microsoft_Excel7.xlsx"/></Relationships>
</file>

<file path=ppt/charts/_rels/chart8.xml.rels><?xml version="1.0" encoding="UTF-8" standalone="yes"?>
<Relationships xmlns="http://schemas.openxmlformats.org/package/2006/relationships"><Relationship Id="rId1" Type="http://schemas.openxmlformats.org/officeDocument/2006/relationships/package" Target="../embeddings/Planilha_do_Microsoft_Excel8.xlsx"/></Relationships>
</file>

<file path=ppt/charts/_rels/chart9.xml.rels><?xml version="1.0" encoding="UTF-8" standalone="yes"?>
<Relationships xmlns="http://schemas.openxmlformats.org/package/2006/relationships"><Relationship Id="rId1" Type="http://schemas.openxmlformats.org/officeDocument/2006/relationships/package" Target="../embeddings/Planilha_do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7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323.520568847656</c:v>
                </c:pt>
                <c:pt idx="8">
                  <c:v>271.9162330627439</c:v>
                </c:pt>
                <c:pt idx="9">
                  <c:v>380.5433578491209</c:v>
                </c:pt>
                <c:pt idx="10">
                  <c:v>341.2377319335939</c:v>
                </c:pt>
                <c:pt idx="12">
                  <c:v>357.2231979370118</c:v>
                </c:pt>
                <c:pt idx="13">
                  <c:v>368.27880859375</c:v>
                </c:pt>
                <c:pt idx="14">
                  <c:v>230.130863189697</c:v>
                </c:pt>
                <c:pt idx="16">
                  <c:v>364.68318939209</c:v>
                </c:pt>
                <c:pt idx="17">
                  <c:v>365.880462646484</c:v>
                </c:pt>
                <c:pt idx="18">
                  <c:v>343.245246887207</c:v>
                </c:pt>
                <c:pt idx="20">
                  <c:v>364.660652160645</c:v>
                </c:pt>
                <c:pt idx="21">
                  <c:v>379.602394104004</c:v>
                </c:pt>
                <c:pt idx="22">
                  <c:v>393.9241485595699</c:v>
                </c:pt>
                <c:pt idx="24">
                  <c:v>390.0437088012699</c:v>
                </c:pt>
                <c:pt idx="25">
                  <c:v>373.4229965209959</c:v>
                </c:pt>
                <c:pt idx="26">
                  <c:v>398.9010696411128</c:v>
                </c:pt>
                <c:pt idx="28">
                  <c:v>411.4205932617189</c:v>
                </c:pt>
                <c:pt idx="29">
                  <c:v>425.853050231934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442.9069900512698</c:v>
                </c:pt>
                <c:pt idx="8">
                  <c:v>491.0973739624018</c:v>
                </c:pt>
                <c:pt idx="9">
                  <c:v>498.627876281738</c:v>
                </c:pt>
                <c:pt idx="10">
                  <c:v>450.601760864258</c:v>
                </c:pt>
                <c:pt idx="12">
                  <c:v>444.4791030883788</c:v>
                </c:pt>
                <c:pt idx="13">
                  <c:v>340.640060424805</c:v>
                </c:pt>
                <c:pt idx="14">
                  <c:v>471.270332336426</c:v>
                </c:pt>
                <c:pt idx="16">
                  <c:v>433.759834289551</c:v>
                </c:pt>
                <c:pt idx="17">
                  <c:v>426.15064239502</c:v>
                </c:pt>
                <c:pt idx="18">
                  <c:v>282.321357727051</c:v>
                </c:pt>
                <c:pt idx="20">
                  <c:v>323.350894927979</c:v>
                </c:pt>
                <c:pt idx="21">
                  <c:v>255.7745742797848</c:v>
                </c:pt>
                <c:pt idx="22">
                  <c:v>504.046287536621</c:v>
                </c:pt>
                <c:pt idx="24">
                  <c:v>485.6611480712888</c:v>
                </c:pt>
                <c:pt idx="25">
                  <c:v>516.033172607422</c:v>
                </c:pt>
                <c:pt idx="26">
                  <c:v>517.7154388427731</c:v>
                </c:pt>
                <c:pt idx="28">
                  <c:v>520.873321533203</c:v>
                </c:pt>
                <c:pt idx="29">
                  <c:v>525.986358642578</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363.7171478271479</c:v>
                </c:pt>
                <c:pt idx="1">
                  <c:v>378.522689819336</c:v>
                </c:pt>
                <c:pt idx="2">
                  <c:v>387.007400512695</c:v>
                </c:pt>
                <c:pt idx="3">
                  <c:v>395.5219039916988</c:v>
                </c:pt>
                <c:pt idx="4">
                  <c:v>410.6585617065431</c:v>
                </c:pt>
                <c:pt idx="5">
                  <c:v>412.456123352051</c:v>
                </c:pt>
                <c:pt idx="7">
                  <c:v>402.554466247559</c:v>
                </c:pt>
                <c:pt idx="9">
                  <c:v>408.874084472656</c:v>
                </c:pt>
                <c:pt idx="11">
                  <c:v>411.629287719727</c:v>
                </c:pt>
                <c:pt idx="13">
                  <c:v>408.081527709961</c:v>
                </c:pt>
                <c:pt idx="15">
                  <c:v>415.889472961426</c:v>
                </c:pt>
                <c:pt idx="17">
                  <c:v>415.7032699584958</c:v>
                </c:pt>
                <c:pt idx="19">
                  <c:v>420.947959899902</c:v>
                </c:pt>
                <c:pt idx="21">
                  <c:v>444.601600646973</c:v>
                </c:pt>
                <c:pt idx="23">
                  <c:v>447.396858215332</c:v>
                </c:pt>
                <c:pt idx="25">
                  <c:v>461.016227722168</c:v>
                </c:pt>
                <c:pt idx="27">
                  <c:v>447.4671478271479</c:v>
                </c:pt>
                <c:pt idx="29">
                  <c:v>441.221908569336</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425.303131103516</c:v>
                </c:pt>
                <c:pt idx="1">
                  <c:v>385.696655273438</c:v>
                </c:pt>
                <c:pt idx="2">
                  <c:v>416.9807586669918</c:v>
                </c:pt>
                <c:pt idx="3">
                  <c:v>388.61937713623</c:v>
                </c:pt>
                <c:pt idx="4">
                  <c:v>419.681579589844</c:v>
                </c:pt>
                <c:pt idx="5">
                  <c:v>428.167915344238</c:v>
                </c:pt>
                <c:pt idx="7">
                  <c:v>436.2967224121088</c:v>
                </c:pt>
                <c:pt idx="9">
                  <c:v>452.2375183105469</c:v>
                </c:pt>
                <c:pt idx="11">
                  <c:v>437.166694641113</c:v>
                </c:pt>
                <c:pt idx="13">
                  <c:v>384.240440368652</c:v>
                </c:pt>
                <c:pt idx="15">
                  <c:v>438.4320602416988</c:v>
                </c:pt>
                <c:pt idx="17">
                  <c:v>320.4098739624019</c:v>
                </c:pt>
                <c:pt idx="19">
                  <c:v>442.159370422363</c:v>
                </c:pt>
                <c:pt idx="21">
                  <c:v>492.663932800293</c:v>
                </c:pt>
                <c:pt idx="23">
                  <c:v>486.968421936035</c:v>
                </c:pt>
                <c:pt idx="25">
                  <c:v>492.385925292969</c:v>
                </c:pt>
                <c:pt idx="27">
                  <c:v>488.9217758178708</c:v>
                </c:pt>
                <c:pt idx="29">
                  <c:v>505.506813049316</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414.402557373047</c:v>
                </c:pt>
                <c:pt idx="1">
                  <c:v>414.7684402465819</c:v>
                </c:pt>
                <c:pt idx="2">
                  <c:v>441.6355514526368</c:v>
                </c:pt>
                <c:pt idx="3">
                  <c:v>253.98392868042</c:v>
                </c:pt>
                <c:pt idx="4">
                  <c:v>421.9091796874998</c:v>
                </c:pt>
                <c:pt idx="5">
                  <c:v>485.02912902832</c:v>
                </c:pt>
                <c:pt idx="7">
                  <c:v>476.329940795898</c:v>
                </c:pt>
                <c:pt idx="9">
                  <c:v>470.32186126709</c:v>
                </c:pt>
                <c:pt idx="11">
                  <c:v>416.562042236328</c:v>
                </c:pt>
                <c:pt idx="13">
                  <c:v>469.142311096191</c:v>
                </c:pt>
                <c:pt idx="15">
                  <c:v>474.605499267578</c:v>
                </c:pt>
                <c:pt idx="17">
                  <c:v>474.964904785156</c:v>
                </c:pt>
                <c:pt idx="19">
                  <c:v>493.817573547363</c:v>
                </c:pt>
                <c:pt idx="21">
                  <c:v>495.579040527344</c:v>
                </c:pt>
                <c:pt idx="23">
                  <c:v>514.8465423583981</c:v>
                </c:pt>
                <c:pt idx="25">
                  <c:v>506.651054382324</c:v>
                </c:pt>
                <c:pt idx="27">
                  <c:v>489.6864547729489</c:v>
                </c:pt>
                <c:pt idx="29">
                  <c:v>469.347480773926</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412.4521484374998</c:v>
                </c:pt>
                <c:pt idx="1">
                  <c:v>377.9897079467768</c:v>
                </c:pt>
                <c:pt idx="2">
                  <c:v>447.9103393554689</c:v>
                </c:pt>
                <c:pt idx="3">
                  <c:v>416.519401550293</c:v>
                </c:pt>
                <c:pt idx="4">
                  <c:v>457.24658203125</c:v>
                </c:pt>
                <c:pt idx="5">
                  <c:v>439.400177001953</c:v>
                </c:pt>
                <c:pt idx="7">
                  <c:v>506.399909973145</c:v>
                </c:pt>
                <c:pt idx="9">
                  <c:v>468.21509552002</c:v>
                </c:pt>
                <c:pt idx="11">
                  <c:v>457.89476776123</c:v>
                </c:pt>
                <c:pt idx="13">
                  <c:v>424.700462341309</c:v>
                </c:pt>
                <c:pt idx="15">
                  <c:v>430.35319519043</c:v>
                </c:pt>
                <c:pt idx="17">
                  <c:v>477.812210083008</c:v>
                </c:pt>
                <c:pt idx="19">
                  <c:v>511.4966049194339</c:v>
                </c:pt>
                <c:pt idx="21">
                  <c:v>514.470893859863</c:v>
                </c:pt>
                <c:pt idx="23">
                  <c:v>502.444190979004</c:v>
                </c:pt>
                <c:pt idx="25">
                  <c:v>486.022827148438</c:v>
                </c:pt>
                <c:pt idx="27">
                  <c:v>490.5698394775389</c:v>
                </c:pt>
                <c:pt idx="29">
                  <c:v>473.5951385498048</c:v>
                </c:pt>
              </c:numCache>
            </c:numRef>
          </c:val>
          <c:smooth val="0"/>
        </c:ser>
        <c:dLbls>
          <c:showLegendKey val="0"/>
          <c:showVal val="0"/>
          <c:showCatName val="0"/>
          <c:showSerName val="0"/>
          <c:showPercent val="0"/>
          <c:showBubbleSize val="0"/>
        </c:dLbls>
        <c:marker val="1"/>
        <c:smooth val="0"/>
        <c:axId val="-83394352"/>
        <c:axId val="-83392224"/>
      </c:lineChart>
      <c:catAx>
        <c:axId val="-8339435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83392224"/>
        <c:crosses val="autoZero"/>
        <c:auto val="1"/>
        <c:lblAlgn val="ctr"/>
        <c:lblOffset val="100"/>
        <c:tickLblSkip val="5"/>
        <c:tickMarkSkip val="5"/>
        <c:noMultiLvlLbl val="0"/>
      </c:catAx>
      <c:valAx>
        <c:axId val="-83392224"/>
        <c:scaling>
          <c:orientation val="minMax"/>
        </c:scaling>
        <c:delete val="0"/>
        <c:axPos val="l"/>
        <c:majorGridlines/>
        <c:title>
          <c:tx>
            <c:rich>
              <a:bodyPr/>
              <a:lstStyle/>
              <a:p>
                <a:pPr>
                  <a:defRPr sz="1800" b="0"/>
                </a:pPr>
                <a:r>
                  <a:rPr lang="de-DE" sz="1800" b="0" dirty="0" smtClean="0"/>
                  <a:t>Temperature at </a:t>
                </a:r>
                <a:r>
                  <a:rPr lang="de-DE" sz="1800" b="0" dirty="0" err="1" smtClean="0"/>
                  <a:t>tool</a:t>
                </a:r>
                <a:r>
                  <a:rPr lang="de-DE" sz="1800" b="0" dirty="0" smtClean="0"/>
                  <a:t> </a:t>
                </a:r>
                <a:r>
                  <a:rPr lang="de-DE" sz="1800" b="0" dirty="0" err="1" smtClean="0"/>
                  <a:t>tip</a:t>
                </a:r>
                <a:r>
                  <a:rPr lang="de-DE" sz="1800" b="0" dirty="0" smtClean="0"/>
                  <a:t> [°C]</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83394352"/>
        <c:crosses val="autoZero"/>
        <c:crossBetween val="between"/>
      </c:valAx>
    </c:plotArea>
    <c:legend>
      <c:legendPos val="r"/>
      <c:layout>
        <c:manualLayout>
          <c:xMode val="edge"/>
          <c:yMode val="edge"/>
          <c:x val="0.656978861270448"/>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45"/>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dash"/>
          </a:ln>
        </c:spPr>
        <c:marker>
          <c:spPr>
            <a:ln>
              <a:prstDash val="dash"/>
            </a:ln>
          </c:spPr>
        </c:marker>
      </c:pivotFmt>
      <c:pivotFmt>
        <c:idx val="32"/>
        <c:spPr>
          <a:ln>
            <a:solidFill>
              <a:schemeClr val="accent4">
                <a:lumMod val="50000"/>
              </a:schemeClr>
            </a:solidFill>
            <a:prstDash val="dash"/>
          </a:ln>
        </c:spPr>
        <c:marker>
          <c:spPr>
            <a:ln>
              <a:solidFill>
                <a:schemeClr val="accent4">
                  <a:lumMod val="50000"/>
                </a:schemeClr>
              </a:solidFill>
              <a:prstDash val="dash"/>
            </a:ln>
          </c:spPr>
        </c:marker>
      </c:pivotFmt>
      <c:pivotFmt>
        <c:idx val="3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4"/>
        <c:spPr>
          <a:ln>
            <a:prstDash val="dash"/>
          </a:ln>
        </c:spPr>
        <c:marker>
          <c:spPr>
            <a:ln>
              <a:prstDash val="dash"/>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dash"/>
          </a:ln>
        </c:spPr>
        <c:marker>
          <c:spPr>
            <a:ln>
              <a:prstDash val="dash"/>
            </a:ln>
          </c:spPr>
        </c:marker>
      </c:pivotFmt>
      <c:pivotFmt>
        <c:idx val="39"/>
        <c:spPr>
          <a:ln>
            <a:solidFill>
              <a:schemeClr val="accent4">
                <a:lumMod val="50000"/>
              </a:schemeClr>
            </a:solidFill>
            <a:prstDash val="dash"/>
          </a:ln>
        </c:spPr>
        <c:marker>
          <c:spPr>
            <a:ln>
              <a:solidFill>
                <a:schemeClr val="accent4">
                  <a:lumMod val="50000"/>
                </a:schemeClr>
              </a:solidFill>
              <a:prstDash val="dash"/>
            </a:ln>
          </c:spPr>
        </c:marker>
      </c:pivotFmt>
      <c:pivotFmt>
        <c:idx val="4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1"/>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640.295279348958</c:v>
                </c:pt>
                <c:pt idx="8">
                  <c:v>598.1260660445179</c:v>
                </c:pt>
                <c:pt idx="9">
                  <c:v>669.2185058897292</c:v>
                </c:pt>
                <c:pt idx="10">
                  <c:v>681.8310296412726</c:v>
                </c:pt>
                <c:pt idx="12">
                  <c:v>621.4669797183578</c:v>
                </c:pt>
                <c:pt idx="13">
                  <c:v>648.115539500539</c:v>
                </c:pt>
                <c:pt idx="14">
                  <c:v>797.922444100702</c:v>
                </c:pt>
                <c:pt idx="16">
                  <c:v>700.476544067592</c:v>
                </c:pt>
                <c:pt idx="17">
                  <c:v>594.7136199698206</c:v>
                </c:pt>
                <c:pt idx="18">
                  <c:v>776.7105787372804</c:v>
                </c:pt>
                <c:pt idx="20">
                  <c:v>642.7190259228544</c:v>
                </c:pt>
                <c:pt idx="21">
                  <c:v>595.3416826803957</c:v>
                </c:pt>
                <c:pt idx="22">
                  <c:v>569.8384578119214</c:v>
                </c:pt>
                <c:pt idx="24">
                  <c:v>561.1224093621997</c:v>
                </c:pt>
                <c:pt idx="25">
                  <c:v>608.3546091544777</c:v>
                </c:pt>
                <c:pt idx="26">
                  <c:v>470.9300015596708</c:v>
                </c:pt>
                <c:pt idx="28">
                  <c:v>372.195449883242</c:v>
                </c:pt>
                <c:pt idx="29">
                  <c:v>493.521347724224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963.1517266228761</c:v>
                </c:pt>
                <c:pt idx="8">
                  <c:v>1015.159544754838</c:v>
                </c:pt>
                <c:pt idx="9">
                  <c:v>973.5122780879158</c:v>
                </c:pt>
                <c:pt idx="10">
                  <c:v>984.095803910012</c:v>
                </c:pt>
                <c:pt idx="12">
                  <c:v>923.6102082576928</c:v>
                </c:pt>
                <c:pt idx="13">
                  <c:v>983.1276145307876</c:v>
                </c:pt>
                <c:pt idx="14">
                  <c:v>1027.019914795493</c:v>
                </c:pt>
                <c:pt idx="16">
                  <c:v>989.2360720626113</c:v>
                </c:pt>
                <c:pt idx="17">
                  <c:v>1003.084331632922</c:v>
                </c:pt>
                <c:pt idx="18">
                  <c:v>979.8283726962455</c:v>
                </c:pt>
                <c:pt idx="20">
                  <c:v>963.8161098168879</c:v>
                </c:pt>
                <c:pt idx="21">
                  <c:v>944.3409472091212</c:v>
                </c:pt>
                <c:pt idx="22">
                  <c:v>982.9383271340624</c:v>
                </c:pt>
                <c:pt idx="24">
                  <c:v>890.571454103766</c:v>
                </c:pt>
                <c:pt idx="25">
                  <c:v>852.8672842328579</c:v>
                </c:pt>
                <c:pt idx="26">
                  <c:v>862.7076259358919</c:v>
                </c:pt>
                <c:pt idx="28">
                  <c:v>700.7627004298456</c:v>
                </c:pt>
                <c:pt idx="29">
                  <c:v>685.1877200968256</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406.4971358884188</c:v>
                </c:pt>
                <c:pt idx="1">
                  <c:v>445.9471773228529</c:v>
                </c:pt>
                <c:pt idx="2">
                  <c:v>485.4760860247261</c:v>
                </c:pt>
                <c:pt idx="3">
                  <c:v>543.5142011299454</c:v>
                </c:pt>
                <c:pt idx="4">
                  <c:v>516.2514142376431</c:v>
                </c:pt>
                <c:pt idx="5">
                  <c:v>522.5948693331695</c:v>
                </c:pt>
                <c:pt idx="7">
                  <c:v>550.0223586352322</c:v>
                </c:pt>
                <c:pt idx="9">
                  <c:v>568.6464232022397</c:v>
                </c:pt>
                <c:pt idx="11">
                  <c:v>577.1223571734527</c:v>
                </c:pt>
                <c:pt idx="13">
                  <c:v>640.411107279082</c:v>
                </c:pt>
                <c:pt idx="15">
                  <c:v>724.8219945632527</c:v>
                </c:pt>
                <c:pt idx="17">
                  <c:v>839.9707087591498</c:v>
                </c:pt>
                <c:pt idx="19">
                  <c:v>799.9129431378556</c:v>
                </c:pt>
                <c:pt idx="21">
                  <c:v>779.0712816214318</c:v>
                </c:pt>
                <c:pt idx="23">
                  <c:v>785.2285506429773</c:v>
                </c:pt>
                <c:pt idx="25">
                  <c:v>744.9818171081852</c:v>
                </c:pt>
                <c:pt idx="27">
                  <c:v>607.075601602664</c:v>
                </c:pt>
                <c:pt idx="29">
                  <c:v>630.1998006169553</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663.7067211192693</c:v>
                </c:pt>
                <c:pt idx="1">
                  <c:v>726.0017257661824</c:v>
                </c:pt>
                <c:pt idx="2">
                  <c:v>776.1331249724863</c:v>
                </c:pt>
                <c:pt idx="3">
                  <c:v>1022.059559850026</c:v>
                </c:pt>
                <c:pt idx="4">
                  <c:v>1004.599732709094</c:v>
                </c:pt>
                <c:pt idx="5">
                  <c:v>1005.557691974559</c:v>
                </c:pt>
                <c:pt idx="7">
                  <c:v>1023.857731766683</c:v>
                </c:pt>
                <c:pt idx="9">
                  <c:v>948.3813566142553</c:v>
                </c:pt>
                <c:pt idx="11">
                  <c:v>974.6471491855631</c:v>
                </c:pt>
                <c:pt idx="13">
                  <c:v>983.7728811967681</c:v>
                </c:pt>
                <c:pt idx="15">
                  <c:v>1034.639192434985</c:v>
                </c:pt>
                <c:pt idx="17">
                  <c:v>1046.05406532519</c:v>
                </c:pt>
                <c:pt idx="19">
                  <c:v>1061.308763373336</c:v>
                </c:pt>
                <c:pt idx="21">
                  <c:v>1080.457040552142</c:v>
                </c:pt>
                <c:pt idx="23">
                  <c:v>1077.090740542511</c:v>
                </c:pt>
                <c:pt idx="25">
                  <c:v>983.4540249899126</c:v>
                </c:pt>
                <c:pt idx="27">
                  <c:v>846.4467485969753</c:v>
                </c:pt>
                <c:pt idx="29">
                  <c:v>843.2458233127522</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1659.094505801831</c:v>
                </c:pt>
                <c:pt idx="1">
                  <c:v>1793.2945164237</c:v>
                </c:pt>
                <c:pt idx="2">
                  <c:v>1683.955180368011</c:v>
                </c:pt>
                <c:pt idx="3">
                  <c:v>1731.77656913953</c:v>
                </c:pt>
                <c:pt idx="4">
                  <c:v>1605.802197718164</c:v>
                </c:pt>
                <c:pt idx="5">
                  <c:v>1466.804374079633</c:v>
                </c:pt>
                <c:pt idx="7">
                  <c:v>1531.743081824667</c:v>
                </c:pt>
                <c:pt idx="9">
                  <c:v>1518.160241374627</c:v>
                </c:pt>
                <c:pt idx="11">
                  <c:v>1659.200663475721</c:v>
                </c:pt>
                <c:pt idx="13">
                  <c:v>1639.912487322658</c:v>
                </c:pt>
                <c:pt idx="15">
                  <c:v>1640.54777642045</c:v>
                </c:pt>
                <c:pt idx="17">
                  <c:v>1707.240798710884</c:v>
                </c:pt>
                <c:pt idx="19">
                  <c:v>1651.958320075286</c:v>
                </c:pt>
                <c:pt idx="21">
                  <c:v>1747.571872280405</c:v>
                </c:pt>
                <c:pt idx="23">
                  <c:v>1739.199917326868</c:v>
                </c:pt>
                <c:pt idx="25">
                  <c:v>1723.337414294195</c:v>
                </c:pt>
                <c:pt idx="27">
                  <c:v>1653.929304012423</c:v>
                </c:pt>
                <c:pt idx="29">
                  <c:v>1715.980660967612</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2018.932837819837</c:v>
                </c:pt>
                <c:pt idx="1">
                  <c:v>1942.209226559913</c:v>
                </c:pt>
                <c:pt idx="2">
                  <c:v>1809.129339054706</c:v>
                </c:pt>
                <c:pt idx="3">
                  <c:v>1778.442279873087</c:v>
                </c:pt>
                <c:pt idx="4">
                  <c:v>1605.1346357805</c:v>
                </c:pt>
                <c:pt idx="5">
                  <c:v>1680.273131393175</c:v>
                </c:pt>
                <c:pt idx="7">
                  <c:v>1745.563974332506</c:v>
                </c:pt>
                <c:pt idx="9">
                  <c:v>1824.845090889577</c:v>
                </c:pt>
                <c:pt idx="11">
                  <c:v>1890.212116321901</c:v>
                </c:pt>
                <c:pt idx="13">
                  <c:v>1937.486088733453</c:v>
                </c:pt>
                <c:pt idx="15">
                  <c:v>2052.928481456374</c:v>
                </c:pt>
                <c:pt idx="17">
                  <c:v>2007.477502792472</c:v>
                </c:pt>
                <c:pt idx="19">
                  <c:v>2056.613957636932</c:v>
                </c:pt>
                <c:pt idx="21">
                  <c:v>2006.805335456351</c:v>
                </c:pt>
                <c:pt idx="23">
                  <c:v>1922.40378096624</c:v>
                </c:pt>
                <c:pt idx="25">
                  <c:v>1900.969546644247</c:v>
                </c:pt>
                <c:pt idx="27">
                  <c:v>1820.044985463171</c:v>
                </c:pt>
                <c:pt idx="29">
                  <c:v>1974.29509245226</c:v>
                </c:pt>
              </c:numCache>
            </c:numRef>
          </c:val>
          <c:smooth val="0"/>
        </c:ser>
        <c:dLbls>
          <c:showLegendKey val="0"/>
          <c:showVal val="0"/>
          <c:showCatName val="0"/>
          <c:showSerName val="0"/>
          <c:showPercent val="0"/>
          <c:showBubbleSize val="0"/>
        </c:dLbls>
        <c:marker val="1"/>
        <c:smooth val="0"/>
        <c:axId val="-80885360"/>
        <c:axId val="-80882928"/>
      </c:lineChart>
      <c:catAx>
        <c:axId val="-8088536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80882928"/>
        <c:crosses val="autoZero"/>
        <c:auto val="1"/>
        <c:lblAlgn val="ctr"/>
        <c:lblOffset val="100"/>
        <c:tickLblSkip val="5"/>
        <c:tickMarkSkip val="5"/>
        <c:noMultiLvlLbl val="0"/>
      </c:catAx>
      <c:valAx>
        <c:axId val="-80882928"/>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r>
                  <a:rPr lang="de-DE" sz="1800" b="0" dirty="0" smtClean="0"/>
                  <a:t> [W]</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80885360"/>
        <c:crosses val="autoZero"/>
        <c:crossBetween val="between"/>
      </c:valAx>
    </c:plotArea>
    <c:legend>
      <c:legendPos val="r"/>
      <c:layout>
        <c:manualLayout>
          <c:xMode val="edge"/>
          <c:yMode val="edge"/>
          <c:x val="0.655817666859439"/>
          <c:y val="0.242082834457857"/>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49"/>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dash"/>
          </a:ln>
        </c:spPr>
        <c:marker>
          <c:spPr>
            <a:ln>
              <a:prstDash val="dash"/>
            </a:ln>
          </c:spPr>
        </c:marker>
      </c:pivotFmt>
      <c:pivotFmt>
        <c:idx val="32"/>
        <c:spPr>
          <a:ln>
            <a:solidFill>
              <a:schemeClr val="accent4">
                <a:lumMod val="50000"/>
              </a:schemeClr>
            </a:solidFill>
            <a:prstDash val="dash"/>
          </a:ln>
        </c:spPr>
        <c:marker>
          <c:spPr>
            <a:ln>
              <a:solidFill>
                <a:schemeClr val="accent4">
                  <a:lumMod val="50000"/>
                </a:schemeClr>
              </a:solidFill>
              <a:prstDash val="dash"/>
            </a:ln>
          </c:spPr>
        </c:marker>
      </c:pivotFmt>
      <c:pivotFmt>
        <c:idx val="3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4"/>
        <c:spPr>
          <a:ln>
            <a:prstDash val="dash"/>
          </a:ln>
        </c:spPr>
        <c:marker>
          <c:spPr>
            <a:ln>
              <a:prstDash val="dash"/>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dash"/>
          </a:ln>
        </c:spPr>
        <c:marker>
          <c:spPr>
            <a:ln>
              <a:prstDash val="dash"/>
            </a:ln>
          </c:spPr>
        </c:marker>
      </c:pivotFmt>
      <c:pivotFmt>
        <c:idx val="39"/>
        <c:spPr>
          <a:ln>
            <a:solidFill>
              <a:schemeClr val="accent4">
                <a:lumMod val="50000"/>
              </a:schemeClr>
            </a:solidFill>
            <a:prstDash val="dash"/>
          </a:ln>
        </c:spPr>
        <c:marker>
          <c:spPr>
            <a:ln>
              <a:solidFill>
                <a:schemeClr val="accent4">
                  <a:lumMod val="50000"/>
                </a:schemeClr>
              </a:solidFill>
              <a:prstDash val="dash"/>
            </a:ln>
          </c:spPr>
        </c:marker>
      </c:pivotFmt>
      <c:pivotFmt>
        <c:idx val="4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1"/>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0.26858813692565</c:v>
                </c:pt>
                <c:pt idx="8">
                  <c:v>0.250899188088519</c:v>
                </c:pt>
                <c:pt idx="9">
                  <c:v>0.279772260381611</c:v>
                </c:pt>
                <c:pt idx="10">
                  <c:v>0.286011363594079</c:v>
                </c:pt>
                <c:pt idx="12">
                  <c:v>0.260690127862702</c:v>
                </c:pt>
                <c:pt idx="13">
                  <c:v>0.270004687809249</c:v>
                </c:pt>
                <c:pt idx="14">
                  <c:v>0.330596902296501</c:v>
                </c:pt>
                <c:pt idx="16">
                  <c:v>0.291295381399758</c:v>
                </c:pt>
                <c:pt idx="17">
                  <c:v>0.248194443866757</c:v>
                </c:pt>
                <c:pt idx="18">
                  <c:v>0.322408091151528</c:v>
                </c:pt>
                <c:pt idx="20">
                  <c:v>0.268228750519623</c:v>
                </c:pt>
                <c:pt idx="21">
                  <c:v>0.248887451253972</c:v>
                </c:pt>
                <c:pt idx="22">
                  <c:v>0.23903323149268</c:v>
                </c:pt>
                <c:pt idx="24">
                  <c:v>0.235377063330945</c:v>
                </c:pt>
                <c:pt idx="25">
                  <c:v>0.255189810596562</c:v>
                </c:pt>
                <c:pt idx="26">
                  <c:v>0.197870741222964</c:v>
                </c:pt>
                <c:pt idx="28">
                  <c:v>0.156385427355024</c:v>
                </c:pt>
                <c:pt idx="29">
                  <c:v>0.207362951097042</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0.280697680142045</c:v>
                </c:pt>
                <c:pt idx="8">
                  <c:v>0.298047335296137</c:v>
                </c:pt>
                <c:pt idx="9">
                  <c:v>0.28661794172738</c:v>
                </c:pt>
                <c:pt idx="10">
                  <c:v>0.289733904880208</c:v>
                </c:pt>
                <c:pt idx="12">
                  <c:v>0.271925955951128</c:v>
                </c:pt>
                <c:pt idx="13">
                  <c:v>0.289448854086991</c:v>
                </c:pt>
                <c:pt idx="14">
                  <c:v>0.299769524657963</c:v>
                </c:pt>
                <c:pt idx="16">
                  <c:v>0.290022226215005</c:v>
                </c:pt>
                <c:pt idx="17">
                  <c:v>0.291879790244445</c:v>
                </c:pt>
                <c:pt idx="18">
                  <c:v>0.285995121709034</c:v>
                </c:pt>
                <c:pt idx="20">
                  <c:v>0.283370820564558</c:v>
                </c:pt>
                <c:pt idx="21">
                  <c:v>0.277255239711784</c:v>
                </c:pt>
                <c:pt idx="22">
                  <c:v>0.286902864149177</c:v>
                </c:pt>
                <c:pt idx="24">
                  <c:v>0.259942555762219</c:v>
                </c:pt>
                <c:pt idx="25">
                  <c:v>0.250398888273512</c:v>
                </c:pt>
                <c:pt idx="26">
                  <c:v>0.251424591315584</c:v>
                </c:pt>
                <c:pt idx="28">
                  <c:v>0.204227910207289</c:v>
                </c:pt>
                <c:pt idx="29">
                  <c:v>0.201730474747328</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0.123776568631248</c:v>
                </c:pt>
                <c:pt idx="1">
                  <c:v>0.136326791235548</c:v>
                </c:pt>
                <c:pt idx="2">
                  <c:v>0.148410844142263</c:v>
                </c:pt>
                <c:pt idx="3">
                  <c:v>0.166153192124265</c:v>
                </c:pt>
                <c:pt idx="4">
                  <c:v>0.156982564885773</c:v>
                </c:pt>
                <c:pt idx="5">
                  <c:v>0.159758117721582</c:v>
                </c:pt>
                <c:pt idx="7">
                  <c:v>0.1674793601523</c:v>
                </c:pt>
                <c:pt idx="9">
                  <c:v>0.172185291242823</c:v>
                </c:pt>
                <c:pt idx="11">
                  <c:v>0.175002850784363</c:v>
                </c:pt>
                <c:pt idx="13">
                  <c:v>0.194467931874822</c:v>
                </c:pt>
                <c:pt idx="15">
                  <c:v>0.220405044236419</c:v>
                </c:pt>
                <c:pt idx="17">
                  <c:v>0.255767342256266</c:v>
                </c:pt>
                <c:pt idx="19">
                  <c:v>0.243569930914604</c:v>
                </c:pt>
                <c:pt idx="21">
                  <c:v>0.235901625423918</c:v>
                </c:pt>
                <c:pt idx="23">
                  <c:v>0.237766037326423</c:v>
                </c:pt>
                <c:pt idx="25">
                  <c:v>0.225249393031844</c:v>
                </c:pt>
                <c:pt idx="27">
                  <c:v>0.185343336133366</c:v>
                </c:pt>
                <c:pt idx="29">
                  <c:v>0.192653123563092</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0.147109359385505</c:v>
                </c:pt>
                <c:pt idx="1">
                  <c:v>0.160916931216434</c:v>
                </c:pt>
                <c:pt idx="2">
                  <c:v>0.172028462541447</c:v>
                </c:pt>
                <c:pt idx="3">
                  <c:v>0.225216114710476</c:v>
                </c:pt>
                <c:pt idx="4">
                  <c:v>0.22136875141907</c:v>
                </c:pt>
                <c:pt idx="5">
                  <c:v>0.221029592909131</c:v>
                </c:pt>
                <c:pt idx="7">
                  <c:v>0.225334694188319</c:v>
                </c:pt>
                <c:pt idx="9">
                  <c:v>0.21020696248096</c:v>
                </c:pt>
                <c:pt idx="11">
                  <c:v>0.213961178403554</c:v>
                </c:pt>
                <c:pt idx="13">
                  <c:v>0.218051428030789</c:v>
                </c:pt>
                <c:pt idx="15">
                  <c:v>0.228802725615584</c:v>
                </c:pt>
                <c:pt idx="17">
                  <c:v>0.23132703945265</c:v>
                </c:pt>
                <c:pt idx="19">
                  <c:v>0.235237111998475</c:v>
                </c:pt>
                <c:pt idx="21">
                  <c:v>0.238935000332893</c:v>
                </c:pt>
                <c:pt idx="23">
                  <c:v>0.236753126954677</c:v>
                </c:pt>
                <c:pt idx="25">
                  <c:v>0.217980754146023</c:v>
                </c:pt>
                <c:pt idx="27">
                  <c:v>0.186518922690081</c:v>
                </c:pt>
                <c:pt idx="29">
                  <c:v>0.186903867212383</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0.275593504687107</c:v>
                </c:pt>
                <c:pt idx="1">
                  <c:v>0.295408829859176</c:v>
                </c:pt>
                <c:pt idx="2">
                  <c:v>0.277747061225244</c:v>
                </c:pt>
                <c:pt idx="3">
                  <c:v>0.285634593120301</c:v>
                </c:pt>
                <c:pt idx="4">
                  <c:v>0.266132913101529</c:v>
                </c:pt>
                <c:pt idx="5">
                  <c:v>0.243096516855304</c:v>
                </c:pt>
                <c:pt idx="7">
                  <c:v>0.253858942943519</c:v>
                </c:pt>
                <c:pt idx="9">
                  <c:v>0.250401287651052</c:v>
                </c:pt>
                <c:pt idx="11">
                  <c:v>0.274002333337373</c:v>
                </c:pt>
                <c:pt idx="13">
                  <c:v>0.270817061424155</c:v>
                </c:pt>
                <c:pt idx="15">
                  <c:v>0.270246908425796</c:v>
                </c:pt>
                <c:pt idx="17">
                  <c:v>0.281935737318001</c:v>
                </c:pt>
                <c:pt idx="19">
                  <c:v>0.274714296693327</c:v>
                </c:pt>
                <c:pt idx="21">
                  <c:v>0.290290550230953</c:v>
                </c:pt>
                <c:pt idx="23">
                  <c:v>0.288572963325039</c:v>
                </c:pt>
                <c:pt idx="25">
                  <c:v>0.28561226717381</c:v>
                </c:pt>
                <c:pt idx="27">
                  <c:v>0.272794673527696</c:v>
                </c:pt>
                <c:pt idx="29">
                  <c:v>0.284060573095739</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0.277845872463098</c:v>
                </c:pt>
                <c:pt idx="1">
                  <c:v>0.26816273842214</c:v>
                </c:pt>
                <c:pt idx="2">
                  <c:v>0.250566379319792</c:v>
                </c:pt>
                <c:pt idx="3">
                  <c:v>0.246316188277548</c:v>
                </c:pt>
                <c:pt idx="4">
                  <c:v>0.222312891248816</c:v>
                </c:pt>
                <c:pt idx="5">
                  <c:v>0.230978046952004</c:v>
                </c:pt>
                <c:pt idx="7">
                  <c:v>0.240753780723488</c:v>
                </c:pt>
                <c:pt idx="9">
                  <c:v>0.252743028026185</c:v>
                </c:pt>
                <c:pt idx="11">
                  <c:v>0.261796432078568</c:v>
                </c:pt>
                <c:pt idx="13">
                  <c:v>0.268343928627054</c:v>
                </c:pt>
                <c:pt idx="15">
                  <c:v>0.281879534308666</c:v>
                </c:pt>
                <c:pt idx="17">
                  <c:v>0.276877734429326</c:v>
                </c:pt>
                <c:pt idx="19">
                  <c:v>0.283031554430742</c:v>
                </c:pt>
                <c:pt idx="21">
                  <c:v>0.277373537338296</c:v>
                </c:pt>
                <c:pt idx="23">
                  <c:v>0.265144093914823</c:v>
                </c:pt>
                <c:pt idx="25">
                  <c:v>0.261315987856727</c:v>
                </c:pt>
                <c:pt idx="27">
                  <c:v>0.250753031880291</c:v>
                </c:pt>
                <c:pt idx="29">
                  <c:v>0.271702818531778</c:v>
                </c:pt>
              </c:numCache>
            </c:numRef>
          </c:val>
          <c:smooth val="0"/>
        </c:ser>
        <c:dLbls>
          <c:showLegendKey val="0"/>
          <c:showVal val="0"/>
          <c:showCatName val="0"/>
          <c:showSerName val="0"/>
          <c:showPercent val="0"/>
          <c:showBubbleSize val="0"/>
        </c:dLbls>
        <c:marker val="1"/>
        <c:smooth val="0"/>
        <c:axId val="-278766016"/>
        <c:axId val="-241611872"/>
      </c:lineChart>
      <c:catAx>
        <c:axId val="-27876601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241611872"/>
        <c:crosses val="autoZero"/>
        <c:auto val="1"/>
        <c:lblAlgn val="ctr"/>
        <c:lblOffset val="100"/>
        <c:tickLblSkip val="5"/>
        <c:tickMarkSkip val="5"/>
        <c:noMultiLvlLbl val="0"/>
      </c:catAx>
      <c:valAx>
        <c:axId val="-241611872"/>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78766016"/>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12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0.801364926654617</c:v>
                </c:pt>
                <c:pt idx="8">
                  <c:v>0.801364926654617</c:v>
                </c:pt>
                <c:pt idx="9">
                  <c:v>0.801364926654617</c:v>
                </c:pt>
                <c:pt idx="10">
                  <c:v>0.801364926654617</c:v>
                </c:pt>
                <c:pt idx="12">
                  <c:v>0.801364926654617</c:v>
                </c:pt>
                <c:pt idx="13">
                  <c:v>0.801364926654617</c:v>
                </c:pt>
                <c:pt idx="14">
                  <c:v>0.801364926654617</c:v>
                </c:pt>
                <c:pt idx="16">
                  <c:v>0.801364926654617</c:v>
                </c:pt>
                <c:pt idx="17">
                  <c:v>0.801364926654617</c:v>
                </c:pt>
                <c:pt idx="18">
                  <c:v>0.801364926654617</c:v>
                </c:pt>
                <c:pt idx="20">
                  <c:v>0.801364926654617</c:v>
                </c:pt>
                <c:pt idx="21">
                  <c:v>0.801364926654617</c:v>
                </c:pt>
                <c:pt idx="22">
                  <c:v>0.801364926654617</c:v>
                </c:pt>
                <c:pt idx="24">
                  <c:v>0.801364926654617</c:v>
                </c:pt>
                <c:pt idx="25">
                  <c:v>0.801364926654617</c:v>
                </c:pt>
                <c:pt idx="26">
                  <c:v>0.801364926654617</c:v>
                </c:pt>
                <c:pt idx="28">
                  <c:v>0.801364926654617</c:v>
                </c:pt>
                <c:pt idx="29">
                  <c:v>0.801364926654617</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0.655716048937279</c:v>
                </c:pt>
                <c:pt idx="8">
                  <c:v>0.655716048937279</c:v>
                </c:pt>
                <c:pt idx="9">
                  <c:v>0.655716048937279</c:v>
                </c:pt>
                <c:pt idx="10">
                  <c:v>0.655716048937279</c:v>
                </c:pt>
                <c:pt idx="12">
                  <c:v>0.655716048937279</c:v>
                </c:pt>
                <c:pt idx="13">
                  <c:v>0.655716048937279</c:v>
                </c:pt>
                <c:pt idx="14">
                  <c:v>0.655716048937279</c:v>
                </c:pt>
                <c:pt idx="16">
                  <c:v>0.655716048937279</c:v>
                </c:pt>
                <c:pt idx="17">
                  <c:v>0.655716048937279</c:v>
                </c:pt>
                <c:pt idx="18">
                  <c:v>0.655716048937279</c:v>
                </c:pt>
                <c:pt idx="20">
                  <c:v>0.655716048937279</c:v>
                </c:pt>
                <c:pt idx="21">
                  <c:v>0.655716048937279</c:v>
                </c:pt>
                <c:pt idx="22">
                  <c:v>0.655716048937279</c:v>
                </c:pt>
                <c:pt idx="24">
                  <c:v>0.655716048937279</c:v>
                </c:pt>
                <c:pt idx="25">
                  <c:v>0.655716048937279</c:v>
                </c:pt>
                <c:pt idx="26">
                  <c:v>0.655716048937279</c:v>
                </c:pt>
                <c:pt idx="28">
                  <c:v>0.655716048937279</c:v>
                </c:pt>
                <c:pt idx="29">
                  <c:v>0.655716048937279</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0.610742230730092</c:v>
                </c:pt>
                <c:pt idx="1">
                  <c:v>0.610742230730092</c:v>
                </c:pt>
                <c:pt idx="2">
                  <c:v>0.610742230730092</c:v>
                </c:pt>
                <c:pt idx="3">
                  <c:v>0.610742230730092</c:v>
                </c:pt>
                <c:pt idx="4">
                  <c:v>0.610742230730092</c:v>
                </c:pt>
                <c:pt idx="5">
                  <c:v>0.610742230730092</c:v>
                </c:pt>
                <c:pt idx="7">
                  <c:v>0.610742230730092</c:v>
                </c:pt>
                <c:pt idx="9">
                  <c:v>0.610742230730092</c:v>
                </c:pt>
                <c:pt idx="11">
                  <c:v>0.610742230730092</c:v>
                </c:pt>
                <c:pt idx="13">
                  <c:v>0.610742230730092</c:v>
                </c:pt>
                <c:pt idx="15">
                  <c:v>0.610742230730092</c:v>
                </c:pt>
                <c:pt idx="17">
                  <c:v>0.610742230730092</c:v>
                </c:pt>
                <c:pt idx="19">
                  <c:v>0.610742230730092</c:v>
                </c:pt>
                <c:pt idx="21">
                  <c:v>0.610742230730092</c:v>
                </c:pt>
                <c:pt idx="23">
                  <c:v>0.610742230730092</c:v>
                </c:pt>
                <c:pt idx="25">
                  <c:v>0.610742230730092</c:v>
                </c:pt>
                <c:pt idx="27">
                  <c:v>0.610742230730092</c:v>
                </c:pt>
                <c:pt idx="29">
                  <c:v>0.610742230730092</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0.526502777180122</c:v>
                </c:pt>
                <c:pt idx="1">
                  <c:v>0.526502777180122</c:v>
                </c:pt>
                <c:pt idx="2">
                  <c:v>0.526502777180122</c:v>
                </c:pt>
                <c:pt idx="3">
                  <c:v>0.526502777180122</c:v>
                </c:pt>
                <c:pt idx="4">
                  <c:v>0.526502777180122</c:v>
                </c:pt>
                <c:pt idx="5">
                  <c:v>0.526502777180122</c:v>
                </c:pt>
                <c:pt idx="7">
                  <c:v>0.526502777180122</c:v>
                </c:pt>
                <c:pt idx="9">
                  <c:v>0.526502777180122</c:v>
                </c:pt>
                <c:pt idx="11">
                  <c:v>0.526502777180122</c:v>
                </c:pt>
                <c:pt idx="13">
                  <c:v>0.526502777180122</c:v>
                </c:pt>
                <c:pt idx="15">
                  <c:v>0.526502777180122</c:v>
                </c:pt>
                <c:pt idx="17">
                  <c:v>0.526502777180122</c:v>
                </c:pt>
                <c:pt idx="19">
                  <c:v>0.526502777180122</c:v>
                </c:pt>
                <c:pt idx="21">
                  <c:v>0.526502777180122</c:v>
                </c:pt>
                <c:pt idx="23">
                  <c:v>0.526502777180122</c:v>
                </c:pt>
                <c:pt idx="25">
                  <c:v>0.526502777180122</c:v>
                </c:pt>
                <c:pt idx="27">
                  <c:v>0.526502777180122</c:v>
                </c:pt>
                <c:pt idx="29">
                  <c:v>0.526502777180122</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0.517396601836393</c:v>
                </c:pt>
                <c:pt idx="1">
                  <c:v>0.517396601836393</c:v>
                </c:pt>
                <c:pt idx="2">
                  <c:v>0.517396601836393</c:v>
                </c:pt>
                <c:pt idx="3">
                  <c:v>0.517396601836393</c:v>
                </c:pt>
                <c:pt idx="4">
                  <c:v>0.517396601836393</c:v>
                </c:pt>
                <c:pt idx="5">
                  <c:v>0.517396601836393</c:v>
                </c:pt>
                <c:pt idx="7">
                  <c:v>0.517396601836393</c:v>
                </c:pt>
                <c:pt idx="9">
                  <c:v>0.517396601836393</c:v>
                </c:pt>
                <c:pt idx="11">
                  <c:v>0.517396601836393</c:v>
                </c:pt>
                <c:pt idx="13">
                  <c:v>0.517396601836393</c:v>
                </c:pt>
                <c:pt idx="15">
                  <c:v>0.517396601836393</c:v>
                </c:pt>
                <c:pt idx="17">
                  <c:v>0.517396601836393</c:v>
                </c:pt>
                <c:pt idx="19">
                  <c:v>0.517396601836393</c:v>
                </c:pt>
                <c:pt idx="21">
                  <c:v>0.517396601836393</c:v>
                </c:pt>
                <c:pt idx="23">
                  <c:v>0.517396601836393</c:v>
                </c:pt>
                <c:pt idx="25">
                  <c:v>0.517396601836393</c:v>
                </c:pt>
                <c:pt idx="27">
                  <c:v>0.517396601836393</c:v>
                </c:pt>
                <c:pt idx="29">
                  <c:v>0.517396601836393</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0.470116851676445</c:v>
                </c:pt>
                <c:pt idx="1">
                  <c:v>0.470116851676445</c:v>
                </c:pt>
                <c:pt idx="2">
                  <c:v>0.470116851676445</c:v>
                </c:pt>
                <c:pt idx="3">
                  <c:v>0.470116851676445</c:v>
                </c:pt>
                <c:pt idx="4">
                  <c:v>0.470116851676445</c:v>
                </c:pt>
                <c:pt idx="5">
                  <c:v>0.470116851676445</c:v>
                </c:pt>
                <c:pt idx="7">
                  <c:v>0.470116851676445</c:v>
                </c:pt>
                <c:pt idx="9">
                  <c:v>0.470116851676445</c:v>
                </c:pt>
                <c:pt idx="11">
                  <c:v>0.470116851676445</c:v>
                </c:pt>
                <c:pt idx="13">
                  <c:v>0.470116851676445</c:v>
                </c:pt>
                <c:pt idx="15">
                  <c:v>0.470116851676445</c:v>
                </c:pt>
                <c:pt idx="17">
                  <c:v>0.470116851676445</c:v>
                </c:pt>
                <c:pt idx="19">
                  <c:v>0.470116851676445</c:v>
                </c:pt>
                <c:pt idx="21">
                  <c:v>0.470116851676445</c:v>
                </c:pt>
                <c:pt idx="23">
                  <c:v>0.470116851676445</c:v>
                </c:pt>
                <c:pt idx="25">
                  <c:v>0.470116851676445</c:v>
                </c:pt>
                <c:pt idx="27">
                  <c:v>0.470116851676445</c:v>
                </c:pt>
                <c:pt idx="29">
                  <c:v>0.470116851676445</c:v>
                </c:pt>
              </c:numCache>
            </c:numRef>
          </c:val>
          <c:smooth val="0"/>
        </c:ser>
        <c:dLbls>
          <c:showLegendKey val="0"/>
          <c:showVal val="0"/>
          <c:showCatName val="0"/>
          <c:showSerName val="0"/>
          <c:showPercent val="0"/>
          <c:showBubbleSize val="0"/>
        </c:dLbls>
        <c:marker val="1"/>
        <c:smooth val="0"/>
        <c:axId val="-241737968"/>
        <c:axId val="-241735536"/>
      </c:lineChart>
      <c:catAx>
        <c:axId val="-24173796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241735536"/>
        <c:crosses val="autoZero"/>
        <c:auto val="1"/>
        <c:lblAlgn val="ctr"/>
        <c:lblOffset val="100"/>
        <c:tickLblSkip val="5"/>
        <c:tickMarkSkip val="5"/>
        <c:noMultiLvlLbl val="0"/>
      </c:catAx>
      <c:valAx>
        <c:axId val="-241735536"/>
        <c:scaling>
          <c:orientation val="minMax"/>
        </c:scaling>
        <c:delete val="0"/>
        <c:axPos val="l"/>
        <c:majorGridlines/>
        <c:title>
          <c:tx>
            <c:rich>
              <a:bodyPr/>
              <a:lstStyle/>
              <a:p>
                <a:pPr>
                  <a:defRPr sz="1800" b="0"/>
                </a:pPr>
                <a:r>
                  <a:rPr lang="de-DE" sz="1800" b="0" dirty="0" err="1" smtClean="0"/>
                  <a:t>Friction</a:t>
                </a:r>
                <a:r>
                  <a:rPr lang="de-DE" sz="1800" b="0" dirty="0" smtClean="0"/>
                  <a:t> </a:t>
                </a:r>
                <a:r>
                  <a:rPr lang="de-DE" sz="1800" b="0" dirty="0" err="1" smtClean="0"/>
                  <a:t>coefficient</a:t>
                </a:r>
                <a:r>
                  <a:rPr lang="de-DE" sz="1800" b="0" dirty="0" smtClean="0"/>
                  <a:t> </a:t>
                </a:r>
                <a:r>
                  <a:rPr lang="en-US" sz="1800" b="0" i="0" u="none" strike="noStrike" baseline="0" dirty="0" smtClean="0">
                    <a:effectLst/>
                  </a:rPr>
                  <a:t>µ</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41737968"/>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56"/>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VP41_2_H200_V100_C45_MF_425 - Summe von Percent - Heat inside tool/Total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Tabelle1!$B$6:$B$24</c:f>
              <c:numCache>
                <c:formatCode>General</c:formatCode>
                <c:ptCount val="18"/>
                <c:pt idx="0">
                  <c:v>0.124471296129557</c:v>
                </c:pt>
                <c:pt idx="1">
                  <c:v>0.119588172319294</c:v>
                </c:pt>
                <c:pt idx="2">
                  <c:v>0.113472326964682</c:v>
                </c:pt>
                <c:pt idx="3">
                  <c:v>0.105448280622804</c:v>
                </c:pt>
                <c:pt idx="4">
                  <c:v>0.100322418762519</c:v>
                </c:pt>
                <c:pt idx="5">
                  <c:v>0.0938751915703246</c:v>
                </c:pt>
                <c:pt idx="6">
                  <c:v>0.0923381843002709</c:v>
                </c:pt>
                <c:pt idx="7">
                  <c:v>0.0877792029665318</c:v>
                </c:pt>
                <c:pt idx="8">
                  <c:v>0.0865514307400022</c:v>
                </c:pt>
                <c:pt idx="9">
                  <c:v>0.0848564984277055</c:v>
                </c:pt>
                <c:pt idx="10">
                  <c:v>0.0829038661815101</c:v>
                </c:pt>
                <c:pt idx="11">
                  <c:v>0.0811674446733044</c:v>
                </c:pt>
                <c:pt idx="12">
                  <c:v>0.0797230506574232</c:v>
                </c:pt>
                <c:pt idx="13">
                  <c:v>0.0787516839016375</c:v>
                </c:pt>
                <c:pt idx="14">
                  <c:v>0.0781670000330473</c:v>
                </c:pt>
                <c:pt idx="15">
                  <c:v>0.077671294860258</c:v>
                </c:pt>
                <c:pt idx="16">
                  <c:v>0.0764066980083701</c:v>
                </c:pt>
                <c:pt idx="17">
                  <c:v>0.0762640163367723</c:v>
                </c:pt>
              </c:numCache>
            </c:numRef>
          </c:val>
          <c:smooth val="0"/>
        </c:ser>
        <c:ser>
          <c:idx val="1"/>
          <c:order val="1"/>
          <c:tx>
            <c:strRef>
              <c:f>Tabelle1!$C$3:$C$5</c:f>
              <c:strCache>
                <c:ptCount val="1"/>
                <c:pt idx="0">
                  <c:v>VP41_2_H200_V100_C45_MF_425 - Summe von Percent - Heat through chip/Total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Tabelle1!$C$6:$C$24</c:f>
              <c:numCache>
                <c:formatCode>General</c:formatCode>
                <c:ptCount val="18"/>
                <c:pt idx="0">
                  <c:v>0.606940566944793</c:v>
                </c:pt>
                <c:pt idx="1">
                  <c:v>0.629512639592187</c:v>
                </c:pt>
                <c:pt idx="2">
                  <c:v>0.606755412653708</c:v>
                </c:pt>
                <c:pt idx="3">
                  <c:v>0.608540355783117</c:v>
                </c:pt>
                <c:pt idx="4">
                  <c:v>0.638987453374779</c:v>
                </c:pt>
                <c:pt idx="5">
                  <c:v>0.636120120620427</c:v>
                </c:pt>
                <c:pt idx="6">
                  <c:v>0.577064913403228</c:v>
                </c:pt>
                <c:pt idx="7">
                  <c:v>0.620925415633711</c:v>
                </c:pt>
                <c:pt idx="8">
                  <c:v>0.665254125393241</c:v>
                </c:pt>
                <c:pt idx="9">
                  <c:v>0.592735410420767</c:v>
                </c:pt>
                <c:pt idx="10">
                  <c:v>0.648867383298867</c:v>
                </c:pt>
                <c:pt idx="11">
                  <c:v>0.669945104072724</c:v>
                </c:pt>
                <c:pt idx="12">
                  <c:v>0.681243717849897</c:v>
                </c:pt>
                <c:pt idx="13">
                  <c:v>0.685871252767417</c:v>
                </c:pt>
                <c:pt idx="14">
                  <c:v>0.666643189370391</c:v>
                </c:pt>
                <c:pt idx="15">
                  <c:v>0.724457963916778</c:v>
                </c:pt>
                <c:pt idx="16">
                  <c:v>0.767207874636605</c:v>
                </c:pt>
                <c:pt idx="17">
                  <c:v>0.716373032566185</c:v>
                </c:pt>
              </c:numCache>
            </c:numRef>
          </c:val>
          <c:smooth val="0"/>
        </c:ser>
        <c:ser>
          <c:idx val="2"/>
          <c:order val="2"/>
          <c:tx>
            <c:strRef>
              <c:f>Tabelle1!$D$3:$D$5</c:f>
              <c:strCache>
                <c:ptCount val="1"/>
                <c:pt idx="0">
                  <c:v>VP41_2_H200_V100_C45_MF_425 - Summe von Percent - Heat through workpiece/Total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Tabelle1!$D$6:$D$24</c:f>
              <c:numCache>
                <c:formatCode>General</c:formatCode>
                <c:ptCount val="18"/>
                <c:pt idx="0">
                  <c:v>0.26858813692565</c:v>
                </c:pt>
                <c:pt idx="1">
                  <c:v>0.250899188088519</c:v>
                </c:pt>
                <c:pt idx="2">
                  <c:v>0.279772260381611</c:v>
                </c:pt>
                <c:pt idx="3">
                  <c:v>0.286011363594079</c:v>
                </c:pt>
                <c:pt idx="4">
                  <c:v>0.260690127862702</c:v>
                </c:pt>
                <c:pt idx="5">
                  <c:v>0.270004687809249</c:v>
                </c:pt>
                <c:pt idx="6">
                  <c:v>0.330596902296501</c:v>
                </c:pt>
                <c:pt idx="7">
                  <c:v>0.291295381399758</c:v>
                </c:pt>
                <c:pt idx="8">
                  <c:v>0.248194443866757</c:v>
                </c:pt>
                <c:pt idx="9">
                  <c:v>0.322408091151528</c:v>
                </c:pt>
                <c:pt idx="10">
                  <c:v>0.268228750519623</c:v>
                </c:pt>
                <c:pt idx="11">
                  <c:v>0.248887451253972</c:v>
                </c:pt>
                <c:pt idx="12">
                  <c:v>0.23903323149268</c:v>
                </c:pt>
                <c:pt idx="13">
                  <c:v>0.235377063330945</c:v>
                </c:pt>
                <c:pt idx="14">
                  <c:v>0.255189810596562</c:v>
                </c:pt>
                <c:pt idx="15">
                  <c:v>0.197870741222964</c:v>
                </c:pt>
                <c:pt idx="16">
                  <c:v>0.156385427355024</c:v>
                </c:pt>
                <c:pt idx="17">
                  <c:v>0.207362951097042</c:v>
                </c:pt>
              </c:numCache>
            </c:numRef>
          </c:val>
          <c:smooth val="0"/>
        </c:ser>
        <c:dLbls>
          <c:showLegendKey val="0"/>
          <c:showVal val="0"/>
          <c:showCatName val="0"/>
          <c:showSerName val="0"/>
          <c:showPercent val="0"/>
          <c:showBubbleSize val="0"/>
        </c:dLbls>
        <c:marker val="1"/>
        <c:smooth val="0"/>
        <c:axId val="-81627712"/>
        <c:axId val="-81624864"/>
      </c:lineChart>
      <c:catAx>
        <c:axId val="-81627712"/>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81624864"/>
        <c:crosses val="autoZero"/>
        <c:auto val="1"/>
        <c:lblAlgn val="ctr"/>
        <c:lblOffset val="100"/>
        <c:tickLblSkip val="5"/>
        <c:tickMarkSkip val="5"/>
        <c:noMultiLvlLbl val="0"/>
      </c:catAx>
      <c:valAx>
        <c:axId val="-81624864"/>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81627712"/>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VP50_1!$E$7:$E$15</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VP50_1!$F$7:$F$15</c:f>
              <c:numCache>
                <c:formatCode>General</c:formatCode>
                <c:ptCount val="9"/>
                <c:pt idx="0">
                  <c:v>339.681643750643</c:v>
                </c:pt>
                <c:pt idx="1">
                  <c:v>293.7061914642887</c:v>
                </c:pt>
                <c:pt idx="2">
                  <c:v>236.026171513515</c:v>
                </c:pt>
                <c:pt idx="3">
                  <c:v>172.7627550241788</c:v>
                </c:pt>
                <c:pt idx="4">
                  <c:v>118.448208394848</c:v>
                </c:pt>
                <c:pt idx="5">
                  <c:v>80.47267652622986</c:v>
                </c:pt>
                <c:pt idx="6">
                  <c:v>50.9191464383513</c:v>
                </c:pt>
                <c:pt idx="7">
                  <c:v>29.5994000705388</c:v>
                </c:pt>
                <c:pt idx="8">
                  <c:v>12.5991092568781</c:v>
                </c:pt>
              </c:numCache>
            </c:numRef>
          </c:val>
        </c:ser>
        <c:dLbls>
          <c:showLegendKey val="0"/>
          <c:showVal val="0"/>
          <c:showCatName val="0"/>
          <c:showSerName val="0"/>
          <c:showPercent val="0"/>
          <c:showBubbleSize val="0"/>
        </c:dLbls>
        <c:gapWidth val="150"/>
        <c:axId val="-143630496"/>
        <c:axId val="-143628720"/>
      </c:barChart>
      <c:catAx>
        <c:axId val="-143630496"/>
        <c:scaling>
          <c:orientation val="minMax"/>
        </c:scaling>
        <c:delete val="0"/>
        <c:axPos val="b"/>
        <c:numFmt formatCode="General" sourceLinked="1"/>
        <c:majorTickMark val="out"/>
        <c:minorTickMark val="none"/>
        <c:tickLblPos val="nextTo"/>
        <c:txPr>
          <a:bodyPr/>
          <a:lstStyle/>
          <a:p>
            <a:pPr>
              <a:defRPr sz="1400"/>
            </a:pPr>
            <a:endParaRPr lang="pt-BR"/>
          </a:p>
        </c:txPr>
        <c:crossAx val="-143628720"/>
        <c:crosses val="autoZero"/>
        <c:auto val="1"/>
        <c:lblAlgn val="ctr"/>
        <c:lblOffset val="100"/>
        <c:noMultiLvlLbl val="0"/>
      </c:catAx>
      <c:valAx>
        <c:axId val="-143628720"/>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143630496"/>
        <c:crosses val="autoZero"/>
        <c:crossBetween val="between"/>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VP50_1!$E$19:$E$27</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VP50_1!$F$19:$F$27</c:f>
              <c:numCache>
                <c:formatCode>General</c:formatCode>
                <c:ptCount val="9"/>
                <c:pt idx="0">
                  <c:v>147.528515110891</c:v>
                </c:pt>
                <c:pt idx="1">
                  <c:v>138.699113581982</c:v>
                </c:pt>
                <c:pt idx="2">
                  <c:v>126.453598158703</c:v>
                </c:pt>
                <c:pt idx="3">
                  <c:v>114.533961004212</c:v>
                </c:pt>
                <c:pt idx="4">
                  <c:v>101.744419852371</c:v>
                </c:pt>
                <c:pt idx="5">
                  <c:v>83.2812895797069</c:v>
                </c:pt>
                <c:pt idx="6">
                  <c:v>58.55996920016609</c:v>
                </c:pt>
                <c:pt idx="7">
                  <c:v>34.6064557617221</c:v>
                </c:pt>
                <c:pt idx="8">
                  <c:v>12.2568104294062</c:v>
                </c:pt>
              </c:numCache>
            </c:numRef>
          </c:val>
        </c:ser>
        <c:dLbls>
          <c:showLegendKey val="0"/>
          <c:showVal val="0"/>
          <c:showCatName val="0"/>
          <c:showSerName val="0"/>
          <c:showPercent val="0"/>
          <c:showBubbleSize val="0"/>
        </c:dLbls>
        <c:gapWidth val="150"/>
        <c:axId val="-756940448"/>
        <c:axId val="-756938128"/>
      </c:barChart>
      <c:catAx>
        <c:axId val="-756940448"/>
        <c:scaling>
          <c:orientation val="minMax"/>
        </c:scaling>
        <c:delete val="0"/>
        <c:axPos val="b"/>
        <c:numFmt formatCode="General" sourceLinked="1"/>
        <c:majorTickMark val="out"/>
        <c:minorTickMark val="none"/>
        <c:tickLblPos val="nextTo"/>
        <c:txPr>
          <a:bodyPr/>
          <a:lstStyle/>
          <a:p>
            <a:pPr>
              <a:defRPr sz="1400"/>
            </a:pPr>
            <a:endParaRPr lang="pt-BR"/>
          </a:p>
        </c:txPr>
        <c:crossAx val="-756938128"/>
        <c:crosses val="autoZero"/>
        <c:auto val="1"/>
        <c:lblAlgn val="ctr"/>
        <c:lblOffset val="100"/>
        <c:noMultiLvlLbl val="0"/>
      </c:catAx>
      <c:valAx>
        <c:axId val="-756938128"/>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756940448"/>
        <c:crosses val="autoZero"/>
        <c:crossBetween val="between"/>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6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VP45_2_H200_V150_C45_MF_425 -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0.202933053472146</c:v>
                </c:pt>
                <c:pt idx="1">
                  <c:v>0.212040071389956</c:v>
                </c:pt>
                <c:pt idx="2">
                  <c:v>0.198893484081403</c:v>
                </c:pt>
                <c:pt idx="3">
                  <c:v>0.179110585549919</c:v>
                </c:pt>
                <c:pt idx="4">
                  <c:v>0.171384982344745</c:v>
                </c:pt>
                <c:pt idx="5">
                  <c:v>0.162831753682362</c:v>
                </c:pt>
                <c:pt idx="6">
                  <c:v>0.16402242121</c:v>
                </c:pt>
                <c:pt idx="7">
                  <c:v>0.158759319909457</c:v>
                </c:pt>
                <c:pt idx="8">
                  <c:v>0.155325483980297</c:v>
                </c:pt>
                <c:pt idx="9">
                  <c:v>0.14730627566556</c:v>
                </c:pt>
                <c:pt idx="10">
                  <c:v>0.120815895177461</c:v>
                </c:pt>
                <c:pt idx="11">
                  <c:v>0.0994999265428627</c:v>
                </c:pt>
                <c:pt idx="12">
                  <c:v>0.0881994891449316</c:v>
                </c:pt>
                <c:pt idx="13">
                  <c:v>0.0784681980609456</c:v>
                </c:pt>
                <c:pt idx="14">
                  <c:v>0.0756694685736304</c:v>
                </c:pt>
                <c:pt idx="15">
                  <c:v>0.0741471877647024</c:v>
                </c:pt>
                <c:pt idx="16">
                  <c:v>0.0774551407175741</c:v>
                </c:pt>
                <c:pt idx="17">
                  <c:v>0.0657906253529916</c:v>
                </c:pt>
              </c:numCache>
            </c:numRef>
          </c:val>
          <c:smooth val="0"/>
        </c:ser>
        <c:ser>
          <c:idx val="1"/>
          <c:order val="1"/>
          <c:tx>
            <c:strRef>
              <c:f>Tabelle1!$C$3:$C$5</c:f>
              <c:strCache>
                <c:ptCount val="1"/>
                <c:pt idx="0">
                  <c:v>VP45_2_H200_V150_C45_MF_425 -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0.673290377896606</c:v>
                </c:pt>
                <c:pt idx="1">
                  <c:v>0.651633137374496</c:v>
                </c:pt>
                <c:pt idx="2">
                  <c:v>0.652695671776334</c:v>
                </c:pt>
                <c:pt idx="3">
                  <c:v>0.654736222325816</c:v>
                </c:pt>
                <c:pt idx="4">
                  <c:v>0.671632452769482</c:v>
                </c:pt>
                <c:pt idx="5">
                  <c:v>0.677410128596056</c:v>
                </c:pt>
                <c:pt idx="6">
                  <c:v>0.668498218637701</c:v>
                </c:pt>
                <c:pt idx="7">
                  <c:v>0.66905538884772</c:v>
                </c:pt>
                <c:pt idx="8">
                  <c:v>0.66967166523534</c:v>
                </c:pt>
                <c:pt idx="9">
                  <c:v>0.658225792459619</c:v>
                </c:pt>
                <c:pt idx="10">
                  <c:v>0.65877906058612</c:v>
                </c:pt>
                <c:pt idx="11">
                  <c:v>0.644732731200871</c:v>
                </c:pt>
                <c:pt idx="12">
                  <c:v>0.668230579940464</c:v>
                </c:pt>
                <c:pt idx="13">
                  <c:v>0.685630176515137</c:v>
                </c:pt>
                <c:pt idx="14">
                  <c:v>0.686564494099947</c:v>
                </c:pt>
                <c:pt idx="15">
                  <c:v>0.700603419203454</c:v>
                </c:pt>
                <c:pt idx="16">
                  <c:v>0.73720152314906</c:v>
                </c:pt>
                <c:pt idx="17">
                  <c:v>0.741556251083916</c:v>
                </c:pt>
              </c:numCache>
            </c:numRef>
          </c:val>
          <c:smooth val="0"/>
        </c:ser>
        <c:ser>
          <c:idx val="2"/>
          <c:order val="2"/>
          <c:tx>
            <c:strRef>
              <c:f>Tabelle1!$D$3:$D$5</c:f>
              <c:strCache>
                <c:ptCount val="1"/>
                <c:pt idx="0">
                  <c:v>VP45_2_H200_V150_C45_MF_425 -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0.123776568631248</c:v>
                </c:pt>
                <c:pt idx="1">
                  <c:v>0.136326791235548</c:v>
                </c:pt>
                <c:pt idx="2">
                  <c:v>0.148410844142263</c:v>
                </c:pt>
                <c:pt idx="3">
                  <c:v>0.166153192124265</c:v>
                </c:pt>
                <c:pt idx="4">
                  <c:v>0.156982564885773</c:v>
                </c:pt>
                <c:pt idx="5">
                  <c:v>0.159758117721582</c:v>
                </c:pt>
                <c:pt idx="6">
                  <c:v>0.1674793601523</c:v>
                </c:pt>
                <c:pt idx="7">
                  <c:v>0.172185291242823</c:v>
                </c:pt>
                <c:pt idx="8">
                  <c:v>0.175002850784363</c:v>
                </c:pt>
                <c:pt idx="9">
                  <c:v>0.194467931874822</c:v>
                </c:pt>
                <c:pt idx="10">
                  <c:v>0.220405044236419</c:v>
                </c:pt>
                <c:pt idx="11">
                  <c:v>0.255767342256266</c:v>
                </c:pt>
                <c:pt idx="12">
                  <c:v>0.243569930914604</c:v>
                </c:pt>
                <c:pt idx="13">
                  <c:v>0.235901625423918</c:v>
                </c:pt>
                <c:pt idx="14">
                  <c:v>0.237766037326423</c:v>
                </c:pt>
                <c:pt idx="15">
                  <c:v>0.225249393031844</c:v>
                </c:pt>
                <c:pt idx="16">
                  <c:v>0.185343336133366</c:v>
                </c:pt>
                <c:pt idx="17">
                  <c:v>0.192653123563092</c:v>
                </c:pt>
              </c:numCache>
            </c:numRef>
          </c:val>
          <c:smooth val="0"/>
        </c:ser>
        <c:dLbls>
          <c:showLegendKey val="0"/>
          <c:showVal val="0"/>
          <c:showCatName val="0"/>
          <c:showSerName val="0"/>
          <c:showPercent val="0"/>
          <c:showBubbleSize val="0"/>
        </c:dLbls>
        <c:marker val="1"/>
        <c:smooth val="0"/>
        <c:axId val="-143975392"/>
        <c:axId val="-82629728"/>
      </c:lineChart>
      <c:catAx>
        <c:axId val="-143975392"/>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82629728"/>
        <c:crosses val="autoZero"/>
        <c:auto val="1"/>
        <c:lblAlgn val="ctr"/>
        <c:lblOffset val="100"/>
        <c:tickLblSkip val="5"/>
        <c:tickMarkSkip val="5"/>
        <c:noMultiLvlLbl val="0"/>
      </c:catAx>
      <c:valAx>
        <c:axId val="-82629728"/>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43975392"/>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VP45_2!$E$5:$E$7</c:f>
              <c:numCache>
                <c:formatCode>General</c:formatCode>
                <c:ptCount val="3"/>
                <c:pt idx="0">
                  <c:v>200.0</c:v>
                </c:pt>
                <c:pt idx="1">
                  <c:v>250.0</c:v>
                </c:pt>
                <c:pt idx="2">
                  <c:v>300.0</c:v>
                </c:pt>
              </c:numCache>
            </c:numRef>
          </c:cat>
          <c:val>
            <c:numRef>
              <c:f>VP45_2!$F$5:$F$7</c:f>
              <c:numCache>
                <c:formatCode>General</c:formatCode>
                <c:ptCount val="3"/>
                <c:pt idx="0">
                  <c:v>426.2762020788098</c:v>
                </c:pt>
                <c:pt idx="1">
                  <c:v>111.901145249677</c:v>
                </c:pt>
                <c:pt idx="2">
                  <c:v>53.1324995986891</c:v>
                </c:pt>
              </c:numCache>
            </c:numRef>
          </c:val>
        </c:ser>
        <c:dLbls>
          <c:showLegendKey val="0"/>
          <c:showVal val="0"/>
          <c:showCatName val="0"/>
          <c:showSerName val="0"/>
          <c:showPercent val="0"/>
          <c:showBubbleSize val="0"/>
        </c:dLbls>
        <c:gapWidth val="150"/>
        <c:axId val="-696642720"/>
        <c:axId val="-144122432"/>
      </c:barChart>
      <c:catAx>
        <c:axId val="-696642720"/>
        <c:scaling>
          <c:orientation val="minMax"/>
        </c:scaling>
        <c:delete val="0"/>
        <c:axPos val="b"/>
        <c:numFmt formatCode="General" sourceLinked="1"/>
        <c:majorTickMark val="out"/>
        <c:minorTickMark val="none"/>
        <c:tickLblPos val="nextTo"/>
        <c:txPr>
          <a:bodyPr/>
          <a:lstStyle/>
          <a:p>
            <a:pPr>
              <a:defRPr sz="1400"/>
            </a:pPr>
            <a:endParaRPr lang="pt-BR"/>
          </a:p>
        </c:txPr>
        <c:crossAx val="-144122432"/>
        <c:crosses val="autoZero"/>
        <c:auto val="1"/>
        <c:lblAlgn val="ctr"/>
        <c:lblOffset val="100"/>
        <c:noMultiLvlLbl val="0"/>
      </c:catAx>
      <c:valAx>
        <c:axId val="-144122432"/>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696642720"/>
        <c:crosses val="autoZero"/>
        <c:crossBetween val="between"/>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VP45_2!$E$17:$E$22</c:f>
              <c:numCache>
                <c:formatCode>General</c:formatCode>
                <c:ptCount val="6"/>
                <c:pt idx="0">
                  <c:v>200.0</c:v>
                </c:pt>
                <c:pt idx="1">
                  <c:v>250.0</c:v>
                </c:pt>
                <c:pt idx="2">
                  <c:v>300.0</c:v>
                </c:pt>
                <c:pt idx="3">
                  <c:v>350.0</c:v>
                </c:pt>
                <c:pt idx="4">
                  <c:v>400.0</c:v>
                </c:pt>
                <c:pt idx="5">
                  <c:v>450.0</c:v>
                </c:pt>
              </c:numCache>
            </c:numRef>
          </c:cat>
          <c:val>
            <c:numRef>
              <c:f>VP45_2!$F$17:$F$22</c:f>
              <c:numCache>
                <c:formatCode>General</c:formatCode>
                <c:ptCount val="6"/>
                <c:pt idx="0">
                  <c:v>117.181269982175</c:v>
                </c:pt>
                <c:pt idx="1">
                  <c:v>88.84304876740687</c:v>
                </c:pt>
                <c:pt idx="2">
                  <c:v>61.98496997589458</c:v>
                </c:pt>
                <c:pt idx="3">
                  <c:v>43.8111198110078</c:v>
                </c:pt>
                <c:pt idx="4">
                  <c:v>28.265411668471</c:v>
                </c:pt>
                <c:pt idx="5">
                  <c:v>13.6724817765863</c:v>
                </c:pt>
              </c:numCache>
            </c:numRef>
          </c:val>
        </c:ser>
        <c:dLbls>
          <c:showLegendKey val="0"/>
          <c:showVal val="0"/>
          <c:showCatName val="0"/>
          <c:showSerName val="0"/>
          <c:showPercent val="0"/>
          <c:showBubbleSize val="0"/>
        </c:dLbls>
        <c:gapWidth val="150"/>
        <c:axId val="-144089040"/>
        <c:axId val="-144606528"/>
      </c:barChart>
      <c:catAx>
        <c:axId val="-144089040"/>
        <c:scaling>
          <c:orientation val="minMax"/>
        </c:scaling>
        <c:delete val="0"/>
        <c:axPos val="b"/>
        <c:numFmt formatCode="General" sourceLinked="1"/>
        <c:majorTickMark val="out"/>
        <c:minorTickMark val="none"/>
        <c:tickLblPos val="nextTo"/>
        <c:txPr>
          <a:bodyPr/>
          <a:lstStyle/>
          <a:p>
            <a:pPr>
              <a:defRPr sz="1400"/>
            </a:pPr>
            <a:endParaRPr lang="pt-BR"/>
          </a:p>
        </c:txPr>
        <c:crossAx val="-144606528"/>
        <c:crosses val="autoZero"/>
        <c:auto val="1"/>
        <c:lblAlgn val="ctr"/>
        <c:lblOffset val="100"/>
        <c:noMultiLvlLbl val="0"/>
      </c:catAx>
      <c:valAx>
        <c:axId val="-144606528"/>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144089040"/>
        <c:crosses val="autoZero"/>
        <c:crossBetween val="between"/>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64"/>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VP42_1_H300_V100_C45_MF_425 - Summe von Percent - Heat inside tool/Total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Tabelle1!$B$6:$B$24</c:f>
              <c:numCache>
                <c:formatCode>General</c:formatCode>
                <c:ptCount val="18"/>
                <c:pt idx="0">
                  <c:v>0.0701529603734708</c:v>
                </c:pt>
                <c:pt idx="1">
                  <c:v>0.0661965462746949</c:v>
                </c:pt>
                <c:pt idx="2">
                  <c:v>0.0633045910004922</c:v>
                </c:pt>
                <c:pt idx="3">
                  <c:v>0.0625839653786076</c:v>
                </c:pt>
                <c:pt idx="4">
                  <c:v>0.0622854898453887</c:v>
                </c:pt>
                <c:pt idx="5">
                  <c:v>0.0617193559864418</c:v>
                </c:pt>
                <c:pt idx="6">
                  <c:v>0.0594773559143034</c:v>
                </c:pt>
                <c:pt idx="7">
                  <c:v>0.0584189706061392</c:v>
                </c:pt>
                <c:pt idx="8">
                  <c:v>0.0571236689349765</c:v>
                </c:pt>
                <c:pt idx="9">
                  <c:v>0.0588527290786089</c:v>
                </c:pt>
                <c:pt idx="10">
                  <c:v>0.0562263540496908</c:v>
                </c:pt>
                <c:pt idx="11">
                  <c:v>0.0552887034105939</c:v>
                </c:pt>
                <c:pt idx="12">
                  <c:v>0.0537937353462623</c:v>
                </c:pt>
                <c:pt idx="13">
                  <c:v>0.0560729364840694</c:v>
                </c:pt>
                <c:pt idx="14">
                  <c:v>0.0550377860444783</c:v>
                </c:pt>
                <c:pt idx="15">
                  <c:v>0.0547279464757154</c:v>
                </c:pt>
                <c:pt idx="16">
                  <c:v>0.054490124236816</c:v>
                </c:pt>
                <c:pt idx="17">
                  <c:v>0.0545025514477242</c:v>
                </c:pt>
              </c:numCache>
            </c:numRef>
          </c:val>
          <c:smooth val="0"/>
        </c:ser>
        <c:ser>
          <c:idx val="1"/>
          <c:order val="1"/>
          <c:tx>
            <c:strRef>
              <c:f>Tabelle1!$C$3:$C$5</c:f>
              <c:strCache>
                <c:ptCount val="1"/>
                <c:pt idx="0">
                  <c:v>VP42_1_H300_V100_C45_MF_425 - Summe von Percent - Heat through chip/Total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Tabelle1!$C$6:$C$24</c:f>
              <c:numCache>
                <c:formatCode>General</c:formatCode>
                <c:ptCount val="18"/>
                <c:pt idx="0">
                  <c:v>0.649149359484484</c:v>
                </c:pt>
                <c:pt idx="1">
                  <c:v>0.635756118429168</c:v>
                </c:pt>
                <c:pt idx="2">
                  <c:v>0.650077467272128</c:v>
                </c:pt>
                <c:pt idx="3">
                  <c:v>0.647682129741184</c:v>
                </c:pt>
                <c:pt idx="4">
                  <c:v>0.665788554203484</c:v>
                </c:pt>
                <c:pt idx="5">
                  <c:v>0.648831789926567</c:v>
                </c:pt>
                <c:pt idx="6">
                  <c:v>0.640753119427734</c:v>
                </c:pt>
                <c:pt idx="7">
                  <c:v>0.651558803178856</c:v>
                </c:pt>
                <c:pt idx="8">
                  <c:v>0.650996540820579</c:v>
                </c:pt>
                <c:pt idx="9">
                  <c:v>0.655152149212357</c:v>
                </c:pt>
                <c:pt idx="10">
                  <c:v>0.660402825385751</c:v>
                </c:pt>
                <c:pt idx="11">
                  <c:v>0.667456056877622</c:v>
                </c:pt>
                <c:pt idx="12">
                  <c:v>0.659303400504561</c:v>
                </c:pt>
                <c:pt idx="13">
                  <c:v>0.683984507753712</c:v>
                </c:pt>
                <c:pt idx="14">
                  <c:v>0.694563325682009</c:v>
                </c:pt>
                <c:pt idx="15">
                  <c:v>0.6938474622087</c:v>
                </c:pt>
                <c:pt idx="16">
                  <c:v>0.741281965555895</c:v>
                </c:pt>
                <c:pt idx="17">
                  <c:v>0.743766973804948</c:v>
                </c:pt>
              </c:numCache>
            </c:numRef>
          </c:val>
          <c:smooth val="0"/>
        </c:ser>
        <c:ser>
          <c:idx val="2"/>
          <c:order val="2"/>
          <c:tx>
            <c:strRef>
              <c:f>Tabelle1!$D$3:$D$5</c:f>
              <c:strCache>
                <c:ptCount val="1"/>
                <c:pt idx="0">
                  <c:v>VP42_1_H300_V100_C45_MF_425 - Summe von Percent - Heat through workpiece/Total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Tabelle1!$D$6:$D$24</c:f>
              <c:numCache>
                <c:formatCode>General</c:formatCode>
                <c:ptCount val="18"/>
                <c:pt idx="0">
                  <c:v>0.280697680142045</c:v>
                </c:pt>
                <c:pt idx="1">
                  <c:v>0.298047335296137</c:v>
                </c:pt>
                <c:pt idx="2">
                  <c:v>0.28661794172738</c:v>
                </c:pt>
                <c:pt idx="3">
                  <c:v>0.289733904880208</c:v>
                </c:pt>
                <c:pt idx="4">
                  <c:v>0.271925955951128</c:v>
                </c:pt>
                <c:pt idx="5">
                  <c:v>0.289448854086991</c:v>
                </c:pt>
                <c:pt idx="6">
                  <c:v>0.299769524657963</c:v>
                </c:pt>
                <c:pt idx="7">
                  <c:v>0.290022226215005</c:v>
                </c:pt>
                <c:pt idx="8">
                  <c:v>0.291879790244445</c:v>
                </c:pt>
                <c:pt idx="9">
                  <c:v>0.285995121709034</c:v>
                </c:pt>
                <c:pt idx="10">
                  <c:v>0.283370820564558</c:v>
                </c:pt>
                <c:pt idx="11">
                  <c:v>0.277255239711784</c:v>
                </c:pt>
                <c:pt idx="12">
                  <c:v>0.286902864149177</c:v>
                </c:pt>
                <c:pt idx="13">
                  <c:v>0.259942555762219</c:v>
                </c:pt>
                <c:pt idx="14">
                  <c:v>0.250398888273512</c:v>
                </c:pt>
                <c:pt idx="15">
                  <c:v>0.251424591315584</c:v>
                </c:pt>
                <c:pt idx="16">
                  <c:v>0.204227910207289</c:v>
                </c:pt>
                <c:pt idx="17">
                  <c:v>0.201730474747328</c:v>
                </c:pt>
              </c:numCache>
            </c:numRef>
          </c:val>
          <c:smooth val="0"/>
        </c:ser>
        <c:dLbls>
          <c:showLegendKey val="0"/>
          <c:showVal val="0"/>
          <c:showCatName val="0"/>
          <c:showSerName val="0"/>
          <c:showPercent val="0"/>
          <c:showBubbleSize val="0"/>
        </c:dLbls>
        <c:marker val="1"/>
        <c:smooth val="0"/>
        <c:axId val="-148194160"/>
        <c:axId val="-142886752"/>
      </c:lineChart>
      <c:catAx>
        <c:axId val="-14819416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142886752"/>
        <c:crosses val="autoZero"/>
        <c:auto val="1"/>
        <c:lblAlgn val="ctr"/>
        <c:lblOffset val="100"/>
        <c:tickLblSkip val="5"/>
        <c:tickMarkSkip val="5"/>
        <c:noMultiLvlLbl val="0"/>
      </c:catAx>
      <c:valAx>
        <c:axId val="-142886752"/>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48194160"/>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66"/>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6.522359871175628</c:v>
                </c:pt>
                <c:pt idx="8">
                  <c:v>6.79654336686553</c:v>
                </c:pt>
                <c:pt idx="9">
                  <c:v>7.07191798243633</c:v>
                </c:pt>
                <c:pt idx="10">
                  <c:v>7.353913867070556</c:v>
                </c:pt>
                <c:pt idx="12">
                  <c:v>7.88677948263302</c:v>
                </c:pt>
                <c:pt idx="13">
                  <c:v>8.15735586158466</c:v>
                </c:pt>
                <c:pt idx="14">
                  <c:v>7.964016773857348</c:v>
                </c:pt>
                <c:pt idx="16">
                  <c:v>8.4781560700404</c:v>
                </c:pt>
                <c:pt idx="17">
                  <c:v>8.799154754970726</c:v>
                </c:pt>
                <c:pt idx="18">
                  <c:v>9.15142910253099</c:v>
                </c:pt>
                <c:pt idx="20">
                  <c:v>9.41474651607712</c:v>
                </c:pt>
                <c:pt idx="21">
                  <c:v>9.546163794570672</c:v>
                </c:pt>
                <c:pt idx="22">
                  <c:v>9.71561419602083</c:v>
                </c:pt>
                <c:pt idx="24">
                  <c:v>9.95256059416772</c:v>
                </c:pt>
                <c:pt idx="25">
                  <c:v>9.85715289390889</c:v>
                </c:pt>
                <c:pt idx="26">
                  <c:v>10.3038338410747</c:v>
                </c:pt>
                <c:pt idx="28">
                  <c:v>10.4344282394471</c:v>
                </c:pt>
                <c:pt idx="29">
                  <c:v>10.4692095674105</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8.679471704012496</c:v>
                </c:pt>
                <c:pt idx="8">
                  <c:v>8.92843950972958</c:v>
                </c:pt>
                <c:pt idx="9">
                  <c:v>9.23253790518938</c:v>
                </c:pt>
                <c:pt idx="10">
                  <c:v>9.60025591260316</c:v>
                </c:pt>
                <c:pt idx="12">
                  <c:v>10.0522337971689</c:v>
                </c:pt>
                <c:pt idx="13">
                  <c:v>10.2112600585101</c:v>
                </c:pt>
                <c:pt idx="14">
                  <c:v>10.5445639980088</c:v>
                </c:pt>
                <c:pt idx="16">
                  <c:v>10.7161697897664</c:v>
                </c:pt>
                <c:pt idx="17">
                  <c:v>10.8376083132374</c:v>
                </c:pt>
                <c:pt idx="18">
                  <c:v>10.3466233091718</c:v>
                </c:pt>
                <c:pt idx="20">
                  <c:v>10.6855993506659</c:v>
                </c:pt>
                <c:pt idx="21">
                  <c:v>11.1312377252765</c:v>
                </c:pt>
                <c:pt idx="22">
                  <c:v>11.4614214621644</c:v>
                </c:pt>
                <c:pt idx="24">
                  <c:v>11.5731873390179</c:v>
                </c:pt>
                <c:pt idx="25">
                  <c:v>12.7034418685649</c:v>
                </c:pt>
                <c:pt idx="26">
                  <c:v>12.9454093663251</c:v>
                </c:pt>
                <c:pt idx="28">
                  <c:v>13.1585565466175</c:v>
                </c:pt>
                <c:pt idx="29">
                  <c:v>13.3151690150392</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1.53758144797254</c:v>
                </c:pt>
                <c:pt idx="1">
                  <c:v>1.74191014007069</c:v>
                </c:pt>
                <c:pt idx="2">
                  <c:v>1.94440478682745</c:v>
                </c:pt>
                <c:pt idx="3">
                  <c:v>2.18190134436508</c:v>
                </c:pt>
                <c:pt idx="4">
                  <c:v>2.46706779826479</c:v>
                </c:pt>
                <c:pt idx="5">
                  <c:v>2.78556614960743</c:v>
                </c:pt>
                <c:pt idx="7">
                  <c:v>3.13587795295015</c:v>
                </c:pt>
                <c:pt idx="9">
                  <c:v>3.50355033825255</c:v>
                </c:pt>
                <c:pt idx="11">
                  <c:v>3.87283641899555</c:v>
                </c:pt>
                <c:pt idx="13">
                  <c:v>4.187790272134718</c:v>
                </c:pt>
                <c:pt idx="15">
                  <c:v>4.4346987040059</c:v>
                </c:pt>
                <c:pt idx="17">
                  <c:v>4.612667178217458</c:v>
                </c:pt>
                <c:pt idx="19">
                  <c:v>4.824711766860157</c:v>
                </c:pt>
                <c:pt idx="21">
                  <c:v>5.066488238044379</c:v>
                </c:pt>
                <c:pt idx="23">
                  <c:v>5.33368811423744</c:v>
                </c:pt>
                <c:pt idx="25">
                  <c:v>5.750439518138588</c:v>
                </c:pt>
                <c:pt idx="27">
                  <c:v>6.182428545147898</c:v>
                </c:pt>
                <c:pt idx="29">
                  <c:v>6.43633924484229</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2.56312478854276</c:v>
                </c:pt>
                <c:pt idx="1">
                  <c:v>2.826565633744438</c:v>
                </c:pt>
                <c:pt idx="2">
                  <c:v>3.15446227062561</c:v>
                </c:pt>
                <c:pt idx="3">
                  <c:v>3.426359073044519</c:v>
                </c:pt>
                <c:pt idx="4">
                  <c:v>3.83780035726593</c:v>
                </c:pt>
                <c:pt idx="5">
                  <c:v>4.367551718110128</c:v>
                </c:pt>
                <c:pt idx="7">
                  <c:v>4.8700002823221</c:v>
                </c:pt>
                <c:pt idx="9">
                  <c:v>5.45227059737872</c:v>
                </c:pt>
                <c:pt idx="11">
                  <c:v>5.946975620748998</c:v>
                </c:pt>
                <c:pt idx="13">
                  <c:v>6.301454050516658</c:v>
                </c:pt>
                <c:pt idx="15">
                  <c:v>6.41018569558588</c:v>
                </c:pt>
                <c:pt idx="17">
                  <c:v>6.6173083824535</c:v>
                </c:pt>
                <c:pt idx="19">
                  <c:v>6.18169874671378</c:v>
                </c:pt>
                <c:pt idx="21">
                  <c:v>7.24996038195548</c:v>
                </c:pt>
                <c:pt idx="23">
                  <c:v>7.653050367434658</c:v>
                </c:pt>
                <c:pt idx="25">
                  <c:v>8.14543633454177</c:v>
                </c:pt>
                <c:pt idx="27">
                  <c:v>8.61876432048395</c:v>
                </c:pt>
                <c:pt idx="29">
                  <c:v>8.840009315447</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5.07984320391753</c:v>
                </c:pt>
                <c:pt idx="1">
                  <c:v>5.58964501046331</c:v>
                </c:pt>
                <c:pt idx="2">
                  <c:v>6.122211387621748</c:v>
                </c:pt>
                <c:pt idx="3">
                  <c:v>6.28292345255441</c:v>
                </c:pt>
                <c:pt idx="4">
                  <c:v>6.93846806995581</c:v>
                </c:pt>
                <c:pt idx="5">
                  <c:v>7.53864967155673</c:v>
                </c:pt>
                <c:pt idx="7">
                  <c:v>8.127941013310318</c:v>
                </c:pt>
                <c:pt idx="9">
                  <c:v>8.7741648916243</c:v>
                </c:pt>
                <c:pt idx="11">
                  <c:v>9.37102529868633</c:v>
                </c:pt>
                <c:pt idx="13">
                  <c:v>9.89992579706904</c:v>
                </c:pt>
                <c:pt idx="15">
                  <c:v>10.1845910842184</c:v>
                </c:pt>
                <c:pt idx="17">
                  <c:v>10.3374352229867</c:v>
                </c:pt>
                <c:pt idx="19">
                  <c:v>10.5043026683763</c:v>
                </c:pt>
                <c:pt idx="21">
                  <c:v>10.7092247578021</c:v>
                </c:pt>
                <c:pt idx="23">
                  <c:v>11.0906198982348</c:v>
                </c:pt>
                <c:pt idx="25">
                  <c:v>11.6349330135407</c:v>
                </c:pt>
                <c:pt idx="27">
                  <c:v>12.2059449466156</c:v>
                </c:pt>
                <c:pt idx="29">
                  <c:v>12.4869354458273</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6.23003711107503</c:v>
                </c:pt>
                <c:pt idx="1">
                  <c:v>6.85377280290905</c:v>
                </c:pt>
                <c:pt idx="2">
                  <c:v>7.397904676397714</c:v>
                </c:pt>
                <c:pt idx="3">
                  <c:v>7.800220968214</c:v>
                </c:pt>
                <c:pt idx="4">
                  <c:v>8.20482023057691</c:v>
                </c:pt>
                <c:pt idx="5">
                  <c:v>8.788196635651577</c:v>
                </c:pt>
                <c:pt idx="7">
                  <c:v>9.52697485654853</c:v>
                </c:pt>
                <c:pt idx="9">
                  <c:v>10.2282702933046</c:v>
                </c:pt>
                <c:pt idx="11">
                  <c:v>11.0142043564904</c:v>
                </c:pt>
                <c:pt idx="13">
                  <c:v>11.6462135251148</c:v>
                </c:pt>
                <c:pt idx="15">
                  <c:v>12.0315698120773</c:v>
                </c:pt>
                <c:pt idx="17">
                  <c:v>12.2152252878773</c:v>
                </c:pt>
                <c:pt idx="19">
                  <c:v>12.3570534872454</c:v>
                </c:pt>
                <c:pt idx="21">
                  <c:v>12.5159370104442</c:v>
                </c:pt>
                <c:pt idx="23">
                  <c:v>12.8926977332918</c:v>
                </c:pt>
                <c:pt idx="25">
                  <c:v>13.4691695062308</c:v>
                </c:pt>
                <c:pt idx="27">
                  <c:v>14.216622432711</c:v>
                </c:pt>
                <c:pt idx="29">
                  <c:v>14.6323093067922</c:v>
                </c:pt>
              </c:numCache>
            </c:numRef>
          </c:val>
          <c:smooth val="0"/>
        </c:ser>
        <c:dLbls>
          <c:showLegendKey val="0"/>
          <c:showVal val="0"/>
          <c:showCatName val="0"/>
          <c:showSerName val="0"/>
          <c:showPercent val="0"/>
          <c:showBubbleSize val="0"/>
        </c:dLbls>
        <c:marker val="1"/>
        <c:smooth val="0"/>
        <c:axId val="-655846048"/>
        <c:axId val="-655857312"/>
      </c:lineChart>
      <c:catAx>
        <c:axId val="-65584604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655857312"/>
        <c:crosses val="autoZero"/>
        <c:auto val="1"/>
        <c:lblAlgn val="ctr"/>
        <c:lblOffset val="100"/>
        <c:tickLblSkip val="5"/>
        <c:tickMarkSkip val="5"/>
        <c:noMultiLvlLbl val="0"/>
      </c:catAx>
      <c:valAx>
        <c:axId val="-655857312"/>
        <c:scaling>
          <c:orientation val="minMax"/>
        </c:scaling>
        <c:delete val="0"/>
        <c:axPos val="l"/>
        <c:majorGridlines/>
        <c:title>
          <c:tx>
            <c:rich>
              <a:bodyPr/>
              <a:lstStyle/>
              <a:p>
                <a:pPr>
                  <a:defRPr sz="1800" b="0"/>
                </a:pPr>
                <a:r>
                  <a:rPr lang="de-DE" sz="1800" b="0"/>
                  <a:t>Internal energy in tool [Joule]</a:t>
                </a:r>
              </a:p>
            </c:rich>
          </c:tx>
          <c:layout>
            <c:manualLayout>
              <c:xMode val="edge"/>
              <c:yMode val="edge"/>
              <c:x val="0.0246202464414702"/>
              <c:y val="0.136776874115983"/>
            </c:manualLayout>
          </c:layout>
          <c:overlay val="0"/>
        </c:title>
        <c:numFmt formatCode="General" sourceLinked="1"/>
        <c:majorTickMark val="none"/>
        <c:minorTickMark val="none"/>
        <c:tickLblPos val="nextTo"/>
        <c:txPr>
          <a:bodyPr/>
          <a:lstStyle/>
          <a:p>
            <a:pPr>
              <a:defRPr sz="1600"/>
            </a:pPr>
            <a:endParaRPr lang="pt-BR"/>
          </a:p>
        </c:txPr>
        <c:crossAx val="-655846048"/>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2"/>
          <c:order val="0"/>
          <c:tx>
            <c:v>Heat flow through the isothermal lines</c:v>
          </c:tx>
          <c:invertIfNegative val="0"/>
          <c:cat>
            <c:numRef>
              <c:f>VP42_1!$F$9:$F$16</c:f>
              <c:numCache>
                <c:formatCode>General</c:formatCode>
                <c:ptCount val="8"/>
                <c:pt idx="0">
                  <c:v>200.0</c:v>
                </c:pt>
                <c:pt idx="1">
                  <c:v>250.0</c:v>
                </c:pt>
                <c:pt idx="2">
                  <c:v>300.0</c:v>
                </c:pt>
                <c:pt idx="3">
                  <c:v>350.0</c:v>
                </c:pt>
                <c:pt idx="4">
                  <c:v>400.0</c:v>
                </c:pt>
                <c:pt idx="5">
                  <c:v>450.0</c:v>
                </c:pt>
                <c:pt idx="6">
                  <c:v>500.0</c:v>
                </c:pt>
                <c:pt idx="7">
                  <c:v>550.0</c:v>
                </c:pt>
              </c:numCache>
            </c:numRef>
          </c:cat>
          <c:val>
            <c:numRef>
              <c:f>VP42_1!$G$9:$G$16</c:f>
              <c:numCache>
                <c:formatCode>General</c:formatCode>
                <c:ptCount val="8"/>
                <c:pt idx="0">
                  <c:v>125.649432441544</c:v>
                </c:pt>
                <c:pt idx="1">
                  <c:v>111.135981980483</c:v>
                </c:pt>
                <c:pt idx="2">
                  <c:v>98.12818679991338</c:v>
                </c:pt>
                <c:pt idx="3">
                  <c:v>79.3237156479135</c:v>
                </c:pt>
                <c:pt idx="4">
                  <c:v>61.0441623358541</c:v>
                </c:pt>
                <c:pt idx="5">
                  <c:v>44.2533789614653</c:v>
                </c:pt>
                <c:pt idx="6">
                  <c:v>28.8177029110776</c:v>
                </c:pt>
                <c:pt idx="7">
                  <c:v>13.1198799791103</c:v>
                </c:pt>
              </c:numCache>
            </c:numRef>
          </c:val>
        </c:ser>
        <c:dLbls>
          <c:showLegendKey val="0"/>
          <c:showVal val="0"/>
          <c:showCatName val="0"/>
          <c:showSerName val="0"/>
          <c:showPercent val="0"/>
          <c:showBubbleSize val="0"/>
        </c:dLbls>
        <c:gapWidth val="150"/>
        <c:axId val="-79665008"/>
        <c:axId val="-79663232"/>
      </c:barChart>
      <c:catAx>
        <c:axId val="-79665008"/>
        <c:scaling>
          <c:orientation val="minMax"/>
        </c:scaling>
        <c:delete val="0"/>
        <c:axPos val="b"/>
        <c:numFmt formatCode="General" sourceLinked="1"/>
        <c:majorTickMark val="out"/>
        <c:minorTickMark val="none"/>
        <c:tickLblPos val="nextTo"/>
        <c:txPr>
          <a:bodyPr/>
          <a:lstStyle/>
          <a:p>
            <a:pPr>
              <a:defRPr sz="1400"/>
            </a:pPr>
            <a:endParaRPr lang="pt-BR"/>
          </a:p>
        </c:txPr>
        <c:crossAx val="-79663232"/>
        <c:crosses val="autoZero"/>
        <c:auto val="1"/>
        <c:lblAlgn val="ctr"/>
        <c:lblOffset val="100"/>
        <c:noMultiLvlLbl val="0"/>
      </c:catAx>
      <c:valAx>
        <c:axId val="-79663232"/>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79665008"/>
        <c:crosses val="autoZero"/>
        <c:crossBetween val="between"/>
      </c:valAx>
    </c:plotArea>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2"/>
          <c:order val="0"/>
          <c:invertIfNegative val="0"/>
          <c:cat>
            <c:numRef>
              <c:f>VP42_1!$F$19:$F$27</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VP42_1!$G$19:$G$27</c:f>
              <c:numCache>
                <c:formatCode>General</c:formatCode>
                <c:ptCount val="9"/>
                <c:pt idx="0">
                  <c:v>95.75286167841448</c:v>
                </c:pt>
                <c:pt idx="1">
                  <c:v>89.51347614099078</c:v>
                </c:pt>
                <c:pt idx="2">
                  <c:v>82.9096899194406</c:v>
                </c:pt>
                <c:pt idx="3">
                  <c:v>76.64588863388806</c:v>
                </c:pt>
                <c:pt idx="4">
                  <c:v>68.10071459999408</c:v>
                </c:pt>
                <c:pt idx="5">
                  <c:v>53.7736269913242</c:v>
                </c:pt>
                <c:pt idx="6">
                  <c:v>39.3909733744297</c:v>
                </c:pt>
                <c:pt idx="7">
                  <c:v>23.9616614919832</c:v>
                </c:pt>
                <c:pt idx="8">
                  <c:v>8.28305615444911</c:v>
                </c:pt>
              </c:numCache>
            </c:numRef>
          </c:val>
        </c:ser>
        <c:dLbls>
          <c:showLegendKey val="0"/>
          <c:showVal val="0"/>
          <c:showCatName val="0"/>
          <c:showSerName val="0"/>
          <c:showPercent val="0"/>
          <c:showBubbleSize val="0"/>
        </c:dLbls>
        <c:gapWidth val="150"/>
        <c:axId val="-144084768"/>
        <c:axId val="-144082720"/>
      </c:barChart>
      <c:catAx>
        <c:axId val="-144084768"/>
        <c:scaling>
          <c:orientation val="minMax"/>
        </c:scaling>
        <c:delete val="0"/>
        <c:axPos val="b"/>
        <c:numFmt formatCode="General" sourceLinked="1"/>
        <c:majorTickMark val="out"/>
        <c:minorTickMark val="none"/>
        <c:tickLblPos val="nextTo"/>
        <c:txPr>
          <a:bodyPr/>
          <a:lstStyle/>
          <a:p>
            <a:pPr>
              <a:defRPr sz="1400"/>
            </a:pPr>
            <a:endParaRPr lang="pt-BR"/>
          </a:p>
        </c:txPr>
        <c:crossAx val="-144082720"/>
        <c:crosses val="autoZero"/>
        <c:auto val="1"/>
        <c:lblAlgn val="ctr"/>
        <c:lblOffset val="100"/>
        <c:noMultiLvlLbl val="0"/>
      </c:catAx>
      <c:valAx>
        <c:axId val="-144082720"/>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144084768"/>
        <c:crosses val="autoZero"/>
        <c:crossBetween val="between"/>
      </c:valAx>
    </c:plotArea>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69"/>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spPr>
          <a:ln>
            <a:prstDash val="dash"/>
          </a:ln>
        </c:spPr>
        <c:marker>
          <c:spPr>
            <a:ln>
              <a:prstDash val="dash"/>
            </a:ln>
          </c:spPr>
        </c:marker>
      </c:pivotFmt>
      <c:pivotFmt>
        <c:idx val="49"/>
        <c:spPr>
          <a:ln>
            <a:prstDash val="dash"/>
          </a:ln>
        </c:spPr>
        <c:marker>
          <c:spPr>
            <a:ln>
              <a:prstDash val="dash"/>
            </a:ln>
          </c:spPr>
        </c:marker>
      </c:pivotFmt>
      <c:pivotFmt>
        <c:idx val="50"/>
        <c:spPr>
          <a:ln>
            <a:prstDash val="dash"/>
          </a:ln>
        </c:spPr>
        <c:marker>
          <c:spPr>
            <a:ln>
              <a:prstDash val="dash"/>
            </a:ln>
          </c:spPr>
        </c:marker>
      </c:pivotFmt>
      <c:pivotFmt>
        <c:idx val="51"/>
      </c:pivotFmt>
      <c:pivotFmt>
        <c:idx val="52"/>
      </c:pivotFmt>
      <c:pivotFmt>
        <c:idx val="53"/>
      </c:pivotFmt>
      <c:pivotFmt>
        <c:idx val="54"/>
        <c:spPr>
          <a:ln>
            <a:prstDash val="dash"/>
          </a:ln>
        </c:spPr>
        <c:marker>
          <c:spPr>
            <a:ln>
              <a:prstDash val="dash"/>
            </a:ln>
          </c:spPr>
        </c:marker>
      </c:pivotFmt>
      <c:pivotFmt>
        <c:idx val="55"/>
        <c:spPr>
          <a:ln>
            <a:prstDash val="dash"/>
          </a:ln>
        </c:spPr>
        <c:marker>
          <c:spPr>
            <a:ln>
              <a:prstDash val="dash"/>
            </a:ln>
          </c:spPr>
        </c:marker>
      </c:pivotFmt>
      <c:pivotFmt>
        <c:idx val="56"/>
        <c:spPr>
          <a:ln>
            <a:prstDash val="dash"/>
          </a:ln>
        </c:spPr>
        <c:marker>
          <c:spPr>
            <a:ln>
              <a:prstDash val="dash"/>
            </a:ln>
          </c:spPr>
        </c:marker>
      </c:pivotFmt>
      <c:pivotFmt>
        <c:idx val="57"/>
      </c:pivotFmt>
      <c:pivotFmt>
        <c:idx val="58"/>
      </c:pivotFmt>
      <c:pivotFmt>
        <c:idx val="59"/>
      </c:pivotFmt>
      <c:pivotFmt>
        <c:idx val="60"/>
        <c:spPr>
          <a:ln>
            <a:prstDash val="dash"/>
          </a:ln>
        </c:spPr>
        <c:marker>
          <c:spPr>
            <a:ln>
              <a:prstDash val="dash"/>
            </a:ln>
          </c:spPr>
        </c:marker>
      </c:pivotFmt>
      <c:pivotFmt>
        <c:idx val="61"/>
        <c:spPr>
          <a:ln>
            <a:prstDash val="dash"/>
          </a:ln>
        </c:spPr>
        <c:marker>
          <c:spPr>
            <a:ln>
              <a:prstDash val="dash"/>
            </a:ln>
          </c:spPr>
        </c:marker>
      </c:pivotFmt>
      <c:pivotFmt>
        <c:idx val="62"/>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VP46_1_H300_V150_C45_MF_285 -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0.168757377383091</c:v>
                </c:pt>
                <c:pt idx="1">
                  <c:v>0.157331933804684</c:v>
                </c:pt>
                <c:pt idx="2">
                  <c:v>0.138954092260315</c:v>
                </c:pt>
                <c:pt idx="3">
                  <c:v>0.0966404713720127</c:v>
                </c:pt>
                <c:pt idx="4">
                  <c:v>0.0848598336716712</c:v>
                </c:pt>
                <c:pt idx="5">
                  <c:v>0.0912307256797878</c:v>
                </c:pt>
                <c:pt idx="6">
                  <c:v>0.0998430094218316</c:v>
                </c:pt>
                <c:pt idx="7">
                  <c:v>0.112567070474769</c:v>
                </c:pt>
                <c:pt idx="8">
                  <c:v>0.109516688133137</c:v>
                </c:pt>
                <c:pt idx="9">
                  <c:v>0.0987368044804642</c:v>
                </c:pt>
                <c:pt idx="10">
                  <c:v>0.0868643105421004</c:v>
                </c:pt>
                <c:pt idx="11">
                  <c:v>0.0762299569552138</c:v>
                </c:pt>
                <c:pt idx="12">
                  <c:v>0.0697103384711794</c:v>
                </c:pt>
                <c:pt idx="13">
                  <c:v>0.0655512925932392</c:v>
                </c:pt>
                <c:pt idx="14">
                  <c:v>0.0631867140029142</c:v>
                </c:pt>
                <c:pt idx="15">
                  <c:v>0.0667944292299249</c:v>
                </c:pt>
                <c:pt idx="16">
                  <c:v>0.0655791532742376</c:v>
                </c:pt>
                <c:pt idx="17">
                  <c:v>0.0648545272372474</c:v>
                </c:pt>
              </c:numCache>
            </c:numRef>
          </c:val>
          <c:smooth val="0"/>
        </c:ser>
        <c:ser>
          <c:idx val="1"/>
          <c:order val="1"/>
          <c:tx>
            <c:strRef>
              <c:f>Tabelle1!$C$3:$C$5</c:f>
              <c:strCache>
                <c:ptCount val="1"/>
                <c:pt idx="0">
                  <c:v>VP46_1_H300_V150_C45_MF_285 -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0.684133263231404</c:v>
                </c:pt>
                <c:pt idx="1">
                  <c:v>0.681751134978883</c:v>
                </c:pt>
                <c:pt idx="2">
                  <c:v>0.689017445198238</c:v>
                </c:pt>
                <c:pt idx="3">
                  <c:v>0.678143413917512</c:v>
                </c:pt>
                <c:pt idx="4">
                  <c:v>0.693771414909259</c:v>
                </c:pt>
                <c:pt idx="5">
                  <c:v>0.687739681411082</c:v>
                </c:pt>
                <c:pt idx="6">
                  <c:v>0.674822296389849</c:v>
                </c:pt>
                <c:pt idx="7">
                  <c:v>0.677225967044271</c:v>
                </c:pt>
                <c:pt idx="8">
                  <c:v>0.676522133463309</c:v>
                </c:pt>
                <c:pt idx="9">
                  <c:v>0.683211767488747</c:v>
                </c:pt>
                <c:pt idx="10">
                  <c:v>0.684332963842315</c:v>
                </c:pt>
                <c:pt idx="11">
                  <c:v>0.692443003592137</c:v>
                </c:pt>
                <c:pt idx="12">
                  <c:v>0.695052549530346</c:v>
                </c:pt>
                <c:pt idx="13">
                  <c:v>0.695513707073867</c:v>
                </c:pt>
                <c:pt idx="14">
                  <c:v>0.700060159042408</c:v>
                </c:pt>
                <c:pt idx="15">
                  <c:v>0.715224816624052</c:v>
                </c:pt>
                <c:pt idx="16">
                  <c:v>0.747901924035681</c:v>
                </c:pt>
                <c:pt idx="17">
                  <c:v>0.74824160555037</c:v>
                </c:pt>
              </c:numCache>
            </c:numRef>
          </c:val>
          <c:smooth val="0"/>
        </c:ser>
        <c:ser>
          <c:idx val="2"/>
          <c:order val="2"/>
          <c:tx>
            <c:strRef>
              <c:f>Tabelle1!$D$3:$D$5</c:f>
              <c:strCache>
                <c:ptCount val="1"/>
                <c:pt idx="0">
                  <c:v>VP46_1_H300_V150_C45_MF_285 -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0.147109359385505</c:v>
                </c:pt>
                <c:pt idx="1">
                  <c:v>0.160916931216434</c:v>
                </c:pt>
                <c:pt idx="2">
                  <c:v>0.172028462541447</c:v>
                </c:pt>
                <c:pt idx="3">
                  <c:v>0.225216114710476</c:v>
                </c:pt>
                <c:pt idx="4">
                  <c:v>0.22136875141907</c:v>
                </c:pt>
                <c:pt idx="5">
                  <c:v>0.221029592909131</c:v>
                </c:pt>
                <c:pt idx="6">
                  <c:v>0.225334694188319</c:v>
                </c:pt>
                <c:pt idx="7">
                  <c:v>0.21020696248096</c:v>
                </c:pt>
                <c:pt idx="8">
                  <c:v>0.213961178403554</c:v>
                </c:pt>
                <c:pt idx="9">
                  <c:v>0.218051428030789</c:v>
                </c:pt>
                <c:pt idx="10">
                  <c:v>0.228802725615584</c:v>
                </c:pt>
                <c:pt idx="11">
                  <c:v>0.23132703945265</c:v>
                </c:pt>
                <c:pt idx="12">
                  <c:v>0.235237111998475</c:v>
                </c:pt>
                <c:pt idx="13">
                  <c:v>0.238935000332893</c:v>
                </c:pt>
                <c:pt idx="14">
                  <c:v>0.236753126954677</c:v>
                </c:pt>
                <c:pt idx="15">
                  <c:v>0.217980754146023</c:v>
                </c:pt>
                <c:pt idx="16">
                  <c:v>0.186518922690081</c:v>
                </c:pt>
                <c:pt idx="17">
                  <c:v>0.186903867212383</c:v>
                </c:pt>
              </c:numCache>
            </c:numRef>
          </c:val>
          <c:smooth val="0"/>
        </c:ser>
        <c:ser>
          <c:idx val="3"/>
          <c:order val="3"/>
          <c:tx>
            <c:strRef>
              <c:f>Tabelle1!$E$3:$E$5</c:f>
              <c:strCache>
                <c:ptCount val="1"/>
                <c:pt idx="0">
                  <c:v>VP46_2_H300_V150_C45_MF_285 -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0.172441576297995</c:v>
                </c:pt>
                <c:pt idx="1">
                  <c:v>0.162443596073555</c:v>
                </c:pt>
                <c:pt idx="2">
                  <c:v>0.153909232201632</c:v>
                </c:pt>
                <c:pt idx="3">
                  <c:v>0.113875349168836</c:v>
                </c:pt>
                <c:pt idx="4">
                  <c:v>0.0862036324759087</c:v>
                </c:pt>
                <c:pt idx="5">
                  <c:v>0.0872040977569317</c:v>
                </c:pt>
                <c:pt idx="6">
                  <c:v>0.0939460043534059</c:v>
                </c:pt>
                <c:pt idx="7">
                  <c:v>0.10748501003476</c:v>
                </c:pt>
                <c:pt idx="8">
                  <c:v>0.110587481945907</c:v>
                </c:pt>
                <c:pt idx="9">
                  <c:v>0.111593922704062</c:v>
                </c:pt>
                <c:pt idx="10">
                  <c:v>0.0895337581679765</c:v>
                </c:pt>
                <c:pt idx="11">
                  <c:v>0.0836657832054915</c:v>
                </c:pt>
                <c:pt idx="12">
                  <c:v>0.0736951628435405</c:v>
                </c:pt>
                <c:pt idx="13">
                  <c:v>0.0667785370534028</c:v>
                </c:pt>
                <c:pt idx="14">
                  <c:v>0.0654013302078523</c:v>
                </c:pt>
                <c:pt idx="15">
                  <c:v>0.0677497064468588</c:v>
                </c:pt>
                <c:pt idx="16">
                  <c:v>0.0687363456013312</c:v>
                </c:pt>
                <c:pt idx="17">
                  <c:v>0.0655362573395383</c:v>
                </c:pt>
              </c:numCache>
            </c:numRef>
          </c:val>
          <c:smooth val="0"/>
        </c:ser>
        <c:ser>
          <c:idx val="4"/>
          <c:order val="4"/>
          <c:tx>
            <c:strRef>
              <c:f>Tabelle1!$F$3:$F$5</c:f>
              <c:strCache>
                <c:ptCount val="1"/>
                <c:pt idx="0">
                  <c:v>VP46_2_H300_V150_C45_MF_285 -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0.694075822254769</c:v>
                </c:pt>
                <c:pt idx="1">
                  <c:v>0.685299959594704</c:v>
                </c:pt>
                <c:pt idx="2">
                  <c:v>0.677237264693649</c:v>
                </c:pt>
                <c:pt idx="3">
                  <c:v>0.687561922683174</c:v>
                </c:pt>
                <c:pt idx="4">
                  <c:v>0.697305090276282</c:v>
                </c:pt>
                <c:pt idx="5">
                  <c:v>0.688021879452726</c:v>
                </c:pt>
                <c:pt idx="6">
                  <c:v>0.697095868120523</c:v>
                </c:pt>
                <c:pt idx="7">
                  <c:v>0.683699738741474</c:v>
                </c:pt>
                <c:pt idx="8">
                  <c:v>0.684554295072438</c:v>
                </c:pt>
                <c:pt idx="9">
                  <c:v>0.698548119751917</c:v>
                </c:pt>
                <c:pt idx="10">
                  <c:v>0.683720882950875</c:v>
                </c:pt>
                <c:pt idx="11">
                  <c:v>0.692426347987573</c:v>
                </c:pt>
                <c:pt idx="12">
                  <c:v>0.690865896247876</c:v>
                </c:pt>
                <c:pt idx="13">
                  <c:v>0.690321928716913</c:v>
                </c:pt>
                <c:pt idx="14">
                  <c:v>0.708168231608644</c:v>
                </c:pt>
                <c:pt idx="15">
                  <c:v>0.708884518816086</c:v>
                </c:pt>
                <c:pt idx="16">
                  <c:v>0.744030860170909</c:v>
                </c:pt>
                <c:pt idx="17">
                  <c:v>0.76150508485567</c:v>
                </c:pt>
              </c:numCache>
            </c:numRef>
          </c:val>
          <c:smooth val="0"/>
        </c:ser>
        <c:ser>
          <c:idx val="5"/>
          <c:order val="5"/>
          <c:tx>
            <c:strRef>
              <c:f>Tabelle1!$G$3:$G$5</c:f>
              <c:strCache>
                <c:ptCount val="1"/>
                <c:pt idx="0">
                  <c:v>VP46_2_H300_V150_C45_MF_285 -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0.133482601447236</c:v>
                </c:pt>
                <c:pt idx="1">
                  <c:v>0.152256444331741</c:v>
                </c:pt>
                <c:pt idx="2">
                  <c:v>0.168853503104719</c:v>
                </c:pt>
                <c:pt idx="3">
                  <c:v>0.198562728147991</c:v>
                </c:pt>
                <c:pt idx="4">
                  <c:v>0.21649127724781</c:v>
                </c:pt>
                <c:pt idx="5">
                  <c:v>0.224774022790343</c:v>
                </c:pt>
                <c:pt idx="6">
                  <c:v>0.208958127526071</c:v>
                </c:pt>
                <c:pt idx="7">
                  <c:v>0.208815251223766</c:v>
                </c:pt>
                <c:pt idx="8">
                  <c:v>0.204858222981655</c:v>
                </c:pt>
                <c:pt idx="9">
                  <c:v>0.189857957544021</c:v>
                </c:pt>
                <c:pt idx="10">
                  <c:v>0.226745358881149</c:v>
                </c:pt>
                <c:pt idx="11">
                  <c:v>0.223907868806936</c:v>
                </c:pt>
                <c:pt idx="12">
                  <c:v>0.235438940908584</c:v>
                </c:pt>
                <c:pt idx="13">
                  <c:v>0.242899534229685</c:v>
                </c:pt>
                <c:pt idx="14">
                  <c:v>0.226430438183504</c:v>
                </c:pt>
                <c:pt idx="15">
                  <c:v>0.223365774737055</c:v>
                </c:pt>
                <c:pt idx="16">
                  <c:v>0.18723279422776</c:v>
                </c:pt>
                <c:pt idx="17">
                  <c:v>0.172958657804792</c:v>
                </c:pt>
              </c:numCache>
            </c:numRef>
          </c:val>
          <c:smooth val="0"/>
        </c:ser>
        <c:dLbls>
          <c:showLegendKey val="0"/>
          <c:showVal val="0"/>
          <c:showCatName val="0"/>
          <c:showSerName val="0"/>
          <c:showPercent val="0"/>
          <c:showBubbleSize val="0"/>
        </c:dLbls>
        <c:marker val="1"/>
        <c:smooth val="0"/>
        <c:axId val="-81446960"/>
        <c:axId val="-81444256"/>
      </c:lineChart>
      <c:catAx>
        <c:axId val="-8144696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81444256"/>
        <c:crosses val="autoZero"/>
        <c:auto val="1"/>
        <c:lblAlgn val="ctr"/>
        <c:lblOffset val="100"/>
        <c:tickLblSkip val="5"/>
        <c:tickMarkSkip val="5"/>
        <c:noMultiLvlLbl val="0"/>
      </c:catAx>
      <c:valAx>
        <c:axId val="-81444256"/>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81446960"/>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VP46_1!$F$9:$F$13</c:f>
              <c:numCache>
                <c:formatCode>General</c:formatCode>
                <c:ptCount val="5"/>
                <c:pt idx="0">
                  <c:v>200.0</c:v>
                </c:pt>
                <c:pt idx="1">
                  <c:v>250.0</c:v>
                </c:pt>
                <c:pt idx="2">
                  <c:v>300.0</c:v>
                </c:pt>
                <c:pt idx="3">
                  <c:v>350.0</c:v>
                </c:pt>
                <c:pt idx="4">
                  <c:v>400.0</c:v>
                </c:pt>
              </c:numCache>
            </c:numRef>
          </c:cat>
          <c:val>
            <c:numRef>
              <c:f>VP46_1!$G$9:$G$13</c:f>
              <c:numCache>
                <c:formatCode>General</c:formatCode>
                <c:ptCount val="5"/>
                <c:pt idx="0">
                  <c:v>384.0120202415549</c:v>
                </c:pt>
                <c:pt idx="1">
                  <c:v>208.783557389795</c:v>
                </c:pt>
                <c:pt idx="2">
                  <c:v>82.62511882894695</c:v>
                </c:pt>
                <c:pt idx="3">
                  <c:v>52.4284152878354</c:v>
                </c:pt>
                <c:pt idx="4">
                  <c:v>38.5033419544069</c:v>
                </c:pt>
              </c:numCache>
            </c:numRef>
          </c:val>
        </c:ser>
        <c:dLbls>
          <c:showLegendKey val="0"/>
          <c:showVal val="0"/>
          <c:showCatName val="0"/>
          <c:showSerName val="0"/>
          <c:showPercent val="0"/>
          <c:showBubbleSize val="0"/>
        </c:dLbls>
        <c:gapWidth val="150"/>
        <c:axId val="-78029984"/>
        <c:axId val="-78028208"/>
      </c:barChart>
      <c:catAx>
        <c:axId val="-78029984"/>
        <c:scaling>
          <c:orientation val="minMax"/>
        </c:scaling>
        <c:delete val="0"/>
        <c:axPos val="b"/>
        <c:numFmt formatCode="General" sourceLinked="1"/>
        <c:majorTickMark val="out"/>
        <c:minorTickMark val="none"/>
        <c:tickLblPos val="nextTo"/>
        <c:txPr>
          <a:bodyPr/>
          <a:lstStyle/>
          <a:p>
            <a:pPr>
              <a:defRPr sz="1400"/>
            </a:pPr>
            <a:endParaRPr lang="pt-BR"/>
          </a:p>
        </c:txPr>
        <c:crossAx val="-78028208"/>
        <c:crosses val="autoZero"/>
        <c:auto val="1"/>
        <c:lblAlgn val="ctr"/>
        <c:lblOffset val="100"/>
        <c:noMultiLvlLbl val="0"/>
      </c:catAx>
      <c:valAx>
        <c:axId val="-78028208"/>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78029984"/>
        <c:crosses val="autoZero"/>
        <c:crossBetween val="between"/>
      </c:valAx>
    </c:plotArea>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VP46_1!$F$17:$F$24</c:f>
              <c:numCache>
                <c:formatCode>General</c:formatCode>
                <c:ptCount val="8"/>
                <c:pt idx="0">
                  <c:v>200.0</c:v>
                </c:pt>
                <c:pt idx="1">
                  <c:v>250.0</c:v>
                </c:pt>
                <c:pt idx="2">
                  <c:v>300.0</c:v>
                </c:pt>
                <c:pt idx="3">
                  <c:v>350.0</c:v>
                </c:pt>
                <c:pt idx="4">
                  <c:v>400.0</c:v>
                </c:pt>
                <c:pt idx="5">
                  <c:v>450.0</c:v>
                </c:pt>
                <c:pt idx="6">
                  <c:v>500.0</c:v>
                </c:pt>
                <c:pt idx="7">
                  <c:v>550.0</c:v>
                </c:pt>
              </c:numCache>
            </c:numRef>
          </c:cat>
          <c:val>
            <c:numRef>
              <c:f>VP46_1!$G$17:$G$24</c:f>
              <c:numCache>
                <c:formatCode>General</c:formatCode>
                <c:ptCount val="8"/>
                <c:pt idx="0">
                  <c:v>168.749471613008</c:v>
                </c:pt>
                <c:pt idx="1">
                  <c:v>136.133878262105</c:v>
                </c:pt>
                <c:pt idx="2">
                  <c:v>102.857533021838</c:v>
                </c:pt>
                <c:pt idx="3">
                  <c:v>72.19851771749045</c:v>
                </c:pt>
                <c:pt idx="4">
                  <c:v>50.449859947887</c:v>
                </c:pt>
                <c:pt idx="5">
                  <c:v>35.96468749230408</c:v>
                </c:pt>
                <c:pt idx="6">
                  <c:v>23.1284587258682</c:v>
                </c:pt>
                <c:pt idx="7">
                  <c:v>8.785100710934718</c:v>
                </c:pt>
              </c:numCache>
            </c:numRef>
          </c:val>
        </c:ser>
        <c:dLbls>
          <c:showLegendKey val="0"/>
          <c:showVal val="0"/>
          <c:showCatName val="0"/>
          <c:showSerName val="0"/>
          <c:showPercent val="0"/>
          <c:showBubbleSize val="0"/>
        </c:dLbls>
        <c:gapWidth val="150"/>
        <c:axId val="-78506704"/>
        <c:axId val="-78504384"/>
      </c:barChart>
      <c:catAx>
        <c:axId val="-78506704"/>
        <c:scaling>
          <c:orientation val="minMax"/>
        </c:scaling>
        <c:delete val="0"/>
        <c:axPos val="b"/>
        <c:numFmt formatCode="General" sourceLinked="1"/>
        <c:majorTickMark val="out"/>
        <c:minorTickMark val="none"/>
        <c:tickLblPos val="nextTo"/>
        <c:txPr>
          <a:bodyPr/>
          <a:lstStyle/>
          <a:p>
            <a:pPr>
              <a:defRPr sz="1400"/>
            </a:pPr>
            <a:endParaRPr lang="pt-BR"/>
          </a:p>
        </c:txPr>
        <c:crossAx val="-78504384"/>
        <c:crosses val="autoZero"/>
        <c:auto val="1"/>
        <c:lblAlgn val="ctr"/>
        <c:lblOffset val="100"/>
        <c:noMultiLvlLbl val="0"/>
      </c:catAx>
      <c:valAx>
        <c:axId val="-78504384"/>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78506704"/>
        <c:crosses val="autoZero"/>
        <c:crossBetween val="between"/>
      </c:valAx>
    </c:plotArea>
    <c:plotVisOnly val="1"/>
    <c:dispBlanksAs val="gap"/>
    <c:showDLblsOverMax val="0"/>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77"/>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dLbl>
          <c:idx val="0"/>
          <c:delete val="1"/>
          <c:extLst>
            <c:ext xmlns:c15="http://schemas.microsoft.com/office/drawing/2012/chart" uri="{CE6537A1-D6FC-4f65-9D91-7224C49458BB}"/>
          </c:extLst>
        </c:dLbl>
      </c:pivotFmt>
      <c:pivotFmt>
        <c:idx val="34"/>
        <c:dLbl>
          <c:idx val="0"/>
          <c:delete val="1"/>
          <c:extLst>
            <c:ext xmlns:c15="http://schemas.microsoft.com/office/drawing/2012/chart" uri="{CE6537A1-D6FC-4f65-9D91-7224C49458BB}"/>
          </c:extLst>
        </c:dLbl>
      </c:pivotFmt>
      <c:pivotFmt>
        <c:idx val="35"/>
        <c:dLbl>
          <c:idx val="0"/>
          <c:delete val="1"/>
          <c:extLst>
            <c:ext xmlns:c15="http://schemas.microsoft.com/office/drawing/2012/chart" uri="{CE6537A1-D6FC-4f65-9D91-7224C49458BB}"/>
          </c:extLst>
        </c:dLbl>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spPr>
          <a:ln>
            <a:prstDash val="dash"/>
          </a:ln>
        </c:spPr>
        <c:marker>
          <c:spPr>
            <a:ln>
              <a:prstDash val="dash"/>
            </a:ln>
          </c:spPr>
        </c:marker>
      </c:pivotFmt>
      <c:pivotFmt>
        <c:idx val="52"/>
        <c:spPr>
          <a:ln>
            <a:prstDash val="dash"/>
          </a:ln>
        </c:spPr>
        <c:marker>
          <c:spPr>
            <a:ln>
              <a:prstDash val="dash"/>
            </a:ln>
          </c:spPr>
        </c:marker>
      </c:pivotFmt>
      <c:pivotFmt>
        <c:idx val="53"/>
        <c:spPr>
          <a:ln>
            <a:prstDash val="dash"/>
          </a:ln>
        </c:spPr>
        <c:marker>
          <c:spPr>
            <a:ln>
              <a:prstDash val="dash"/>
            </a:ln>
          </c:spPr>
        </c:marker>
      </c:pivotFmt>
      <c:pivotFmt>
        <c:idx val="54"/>
      </c:pivotFmt>
      <c:pivotFmt>
        <c:idx val="55"/>
      </c:pivotFmt>
      <c:pivotFmt>
        <c:idx val="56"/>
      </c:pivotFmt>
      <c:pivotFmt>
        <c:idx val="57"/>
        <c:spPr>
          <a:ln>
            <a:prstDash val="dash"/>
          </a:ln>
        </c:spPr>
        <c:marker>
          <c:spPr>
            <a:ln>
              <a:prstDash val="dash"/>
            </a:ln>
          </c:spPr>
        </c:marker>
      </c:pivotFmt>
      <c:pivotFmt>
        <c:idx val="58"/>
        <c:spPr>
          <a:ln>
            <a:prstDash val="dash"/>
          </a:ln>
        </c:spPr>
        <c:marker>
          <c:spPr>
            <a:ln>
              <a:prstDash val="dash"/>
            </a:ln>
          </c:spPr>
        </c:marker>
      </c:pivotFmt>
      <c:pivotFmt>
        <c:idx val="59"/>
        <c:spPr>
          <a:ln>
            <a:prstDash val="dash"/>
          </a:ln>
        </c:spPr>
        <c:marker>
          <c:spPr>
            <a:ln>
              <a:prstDash val="dash"/>
            </a:ln>
          </c:spPr>
        </c:marker>
      </c:pivotFmt>
      <c:pivotFmt>
        <c:idx val="60"/>
      </c:pivotFmt>
      <c:pivotFmt>
        <c:idx val="61"/>
      </c:pivotFmt>
      <c:pivotFmt>
        <c:idx val="62"/>
      </c:pivotFmt>
      <c:pivotFmt>
        <c:idx val="63"/>
        <c:spPr>
          <a:ln>
            <a:prstDash val="dash"/>
          </a:ln>
        </c:spPr>
        <c:marker>
          <c:spPr>
            <a:ln>
              <a:prstDash val="dash"/>
            </a:ln>
          </c:spPr>
        </c:marker>
      </c:pivotFmt>
      <c:pivotFmt>
        <c:idx val="64"/>
        <c:spPr>
          <a:ln>
            <a:prstDash val="dash"/>
          </a:ln>
        </c:spPr>
        <c:marker>
          <c:spPr>
            <a:ln>
              <a:prstDash val="dash"/>
            </a:ln>
          </c:spPr>
        </c:marker>
      </c:pivotFmt>
      <c:pivotFmt>
        <c:idx val="65"/>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VP49_1_H400_V150_C45_MF_285 -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0.109190627070649</c:v>
                </c:pt>
                <c:pt idx="1">
                  <c:v>0.105578123019359</c:v>
                </c:pt>
                <c:pt idx="2">
                  <c:v>0.104677811469548</c:v>
                </c:pt>
                <c:pt idx="3">
                  <c:v>0.092872737943045</c:v>
                </c:pt>
                <c:pt idx="4">
                  <c:v>0.0892356678597216</c:v>
                </c:pt>
                <c:pt idx="5">
                  <c:v>0.0882371006104728</c:v>
                </c:pt>
                <c:pt idx="6">
                  <c:v>0.0871982968151959</c:v>
                </c:pt>
                <c:pt idx="7">
                  <c:v>0.088756750699027</c:v>
                </c:pt>
                <c:pt idx="8">
                  <c:v>0.0936832866050728</c:v>
                </c:pt>
                <c:pt idx="9">
                  <c:v>0.0916123609661892</c:v>
                </c:pt>
                <c:pt idx="10">
                  <c:v>0.0799339583822055</c:v>
                </c:pt>
                <c:pt idx="11">
                  <c:v>0.0752606647476273</c:v>
                </c:pt>
                <c:pt idx="12">
                  <c:v>0.0678608186119246</c:v>
                </c:pt>
                <c:pt idx="13">
                  <c:v>0.0617555319984786</c:v>
                </c:pt>
                <c:pt idx="14">
                  <c:v>0.0583733621016538</c:v>
                </c:pt>
                <c:pt idx="15">
                  <c:v>0.0578669881630103</c:v>
                </c:pt>
                <c:pt idx="16">
                  <c:v>0.0569650316021751</c:v>
                </c:pt>
                <c:pt idx="17">
                  <c:v>0.0512493192098609</c:v>
                </c:pt>
              </c:numCache>
            </c:numRef>
          </c:val>
          <c:smooth val="0"/>
        </c:ser>
        <c:ser>
          <c:idx val="1"/>
          <c:order val="1"/>
          <c:tx>
            <c:strRef>
              <c:f>Tabelle1!$C$3:$C$5</c:f>
              <c:strCache>
                <c:ptCount val="1"/>
                <c:pt idx="0">
                  <c:v>VP49_1_H400_V150_C45_MF_285 -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0.615215868242244</c:v>
                </c:pt>
                <c:pt idx="1">
                  <c:v>0.599013047121465</c:v>
                </c:pt>
                <c:pt idx="2">
                  <c:v>0.617575127305207</c:v>
                </c:pt>
                <c:pt idx="3">
                  <c:v>0.621492668936653</c:v>
                </c:pt>
                <c:pt idx="4">
                  <c:v>0.644631419038749</c:v>
                </c:pt>
                <c:pt idx="5">
                  <c:v>0.668666382534223</c:v>
                </c:pt>
                <c:pt idx="6">
                  <c:v>0.658942760241285</c:v>
                </c:pt>
                <c:pt idx="7">
                  <c:v>0.660841961649921</c:v>
                </c:pt>
                <c:pt idx="8">
                  <c:v>0.632314380057554</c:v>
                </c:pt>
                <c:pt idx="9">
                  <c:v>0.637570577609655</c:v>
                </c:pt>
                <c:pt idx="10">
                  <c:v>0.649819133191999</c:v>
                </c:pt>
                <c:pt idx="11">
                  <c:v>0.642803597934372</c:v>
                </c:pt>
                <c:pt idx="12">
                  <c:v>0.657424884694748</c:v>
                </c:pt>
                <c:pt idx="13">
                  <c:v>0.647953917770568</c:v>
                </c:pt>
                <c:pt idx="14">
                  <c:v>0.653053674573308</c:v>
                </c:pt>
                <c:pt idx="15">
                  <c:v>0.65652074466318</c:v>
                </c:pt>
                <c:pt idx="16">
                  <c:v>0.670240294870129</c:v>
                </c:pt>
                <c:pt idx="17">
                  <c:v>0.664690107694401</c:v>
                </c:pt>
              </c:numCache>
            </c:numRef>
          </c:val>
          <c:smooth val="0"/>
        </c:ser>
        <c:ser>
          <c:idx val="2"/>
          <c:order val="2"/>
          <c:tx>
            <c:strRef>
              <c:f>Tabelle1!$D$3:$D$5</c:f>
              <c:strCache>
                <c:ptCount val="1"/>
                <c:pt idx="0">
                  <c:v>VP49_1_H400_V150_C45_MF_285 -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0.275593504687107</c:v>
                </c:pt>
                <c:pt idx="1">
                  <c:v>0.295408829859176</c:v>
                </c:pt>
                <c:pt idx="2">
                  <c:v>0.277747061225244</c:v>
                </c:pt>
                <c:pt idx="3">
                  <c:v>0.285634593120301</c:v>
                </c:pt>
                <c:pt idx="4">
                  <c:v>0.266132913101529</c:v>
                </c:pt>
                <c:pt idx="5">
                  <c:v>0.243096516855304</c:v>
                </c:pt>
                <c:pt idx="6">
                  <c:v>0.253858942943519</c:v>
                </c:pt>
                <c:pt idx="7">
                  <c:v>0.250401287651052</c:v>
                </c:pt>
                <c:pt idx="8">
                  <c:v>0.274002333337373</c:v>
                </c:pt>
                <c:pt idx="9">
                  <c:v>0.270817061424155</c:v>
                </c:pt>
                <c:pt idx="10">
                  <c:v>0.270246908425796</c:v>
                </c:pt>
                <c:pt idx="11">
                  <c:v>0.281935737318001</c:v>
                </c:pt>
                <c:pt idx="12">
                  <c:v>0.274714296693327</c:v>
                </c:pt>
                <c:pt idx="13">
                  <c:v>0.290290550230953</c:v>
                </c:pt>
                <c:pt idx="14">
                  <c:v>0.288572963325039</c:v>
                </c:pt>
                <c:pt idx="15">
                  <c:v>0.28561226717381</c:v>
                </c:pt>
                <c:pt idx="16">
                  <c:v>0.272794673527696</c:v>
                </c:pt>
                <c:pt idx="17">
                  <c:v>0.284060573095739</c:v>
                </c:pt>
              </c:numCache>
            </c:numRef>
          </c:val>
          <c:smooth val="0"/>
        </c:ser>
        <c:ser>
          <c:idx val="3"/>
          <c:order val="3"/>
          <c:tx>
            <c:strRef>
              <c:f>Tabelle1!$E$3:$E$5</c:f>
              <c:strCache>
                <c:ptCount val="1"/>
                <c:pt idx="0">
                  <c:v>VP49_2_H400_V150_C45_MF_285 -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0.114642530114559</c:v>
                </c:pt>
                <c:pt idx="1">
                  <c:v>0.114706767454315</c:v>
                </c:pt>
                <c:pt idx="2">
                  <c:v>0.108629820692774</c:v>
                </c:pt>
                <c:pt idx="3">
                  <c:v>0.0905800828413794</c:v>
                </c:pt>
                <c:pt idx="4">
                  <c:v>0.0843577761322992</c:v>
                </c:pt>
                <c:pt idx="5">
                  <c:v>0.0838419592757882</c:v>
                </c:pt>
                <c:pt idx="6">
                  <c:v>0.0842447672243707</c:v>
                </c:pt>
                <c:pt idx="7">
                  <c:v>0.0909295965284531</c:v>
                </c:pt>
                <c:pt idx="8">
                  <c:v>0.0905044752747988</c:v>
                </c:pt>
                <c:pt idx="9">
                  <c:v>0.0854259705597771</c:v>
                </c:pt>
                <c:pt idx="10">
                  <c:v>0.0797335534413281</c:v>
                </c:pt>
                <c:pt idx="11">
                  <c:v>0.0725279535220949</c:v>
                </c:pt>
                <c:pt idx="12">
                  <c:v>0.0649378065459483</c:v>
                </c:pt>
                <c:pt idx="13">
                  <c:v>0.0604451104946892</c:v>
                </c:pt>
                <c:pt idx="14">
                  <c:v>0.0575029376739409</c:v>
                </c:pt>
                <c:pt idx="15">
                  <c:v>0.0556447365427287</c:v>
                </c:pt>
                <c:pt idx="16">
                  <c:v>0.0587186123677359</c:v>
                </c:pt>
                <c:pt idx="17">
                  <c:v>0.0516261863590578</c:v>
                </c:pt>
              </c:numCache>
            </c:numRef>
          </c:val>
          <c:smooth val="0"/>
        </c:ser>
        <c:ser>
          <c:idx val="4"/>
          <c:order val="4"/>
          <c:tx>
            <c:strRef>
              <c:f>Tabelle1!$F$3:$F$5</c:f>
              <c:strCache>
                <c:ptCount val="1"/>
                <c:pt idx="0">
                  <c:v>VP49_2_H400_V150_C45_MF_285 -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0.608648054540289</c:v>
                </c:pt>
                <c:pt idx="1">
                  <c:v>0.63928616094904</c:v>
                </c:pt>
                <c:pt idx="2">
                  <c:v>0.630152962303466</c:v>
                </c:pt>
                <c:pt idx="3">
                  <c:v>0.672849825816185</c:v>
                </c:pt>
                <c:pt idx="4">
                  <c:v>0.682181110444446</c:v>
                </c:pt>
                <c:pt idx="5">
                  <c:v>0.677599874700439</c:v>
                </c:pt>
                <c:pt idx="6">
                  <c:v>0.690146706194477</c:v>
                </c:pt>
                <c:pt idx="7">
                  <c:v>0.669849132453661</c:v>
                </c:pt>
                <c:pt idx="8">
                  <c:v>0.685144120132287</c:v>
                </c:pt>
                <c:pt idx="9">
                  <c:v>0.681182424157458</c:v>
                </c:pt>
                <c:pt idx="10">
                  <c:v>0.662793369536963</c:v>
                </c:pt>
                <c:pt idx="11">
                  <c:v>0.673211651761839</c:v>
                </c:pt>
                <c:pt idx="12">
                  <c:v>0.689141774241782</c:v>
                </c:pt>
                <c:pt idx="13">
                  <c:v>0.702140181602656</c:v>
                </c:pt>
                <c:pt idx="14">
                  <c:v>0.687007031186494</c:v>
                </c:pt>
                <c:pt idx="15">
                  <c:v>0.718617546833936</c:v>
                </c:pt>
                <c:pt idx="16">
                  <c:v>0.698669772978325</c:v>
                </c:pt>
                <c:pt idx="17">
                  <c:v>0.668337883157365</c:v>
                </c:pt>
              </c:numCache>
            </c:numRef>
          </c:val>
          <c:smooth val="0"/>
        </c:ser>
        <c:ser>
          <c:idx val="5"/>
          <c:order val="5"/>
          <c:tx>
            <c:strRef>
              <c:f>Tabelle1!$G$3:$G$5</c:f>
              <c:strCache>
                <c:ptCount val="1"/>
                <c:pt idx="0">
                  <c:v>VP49_2_H400_V150_C45_MF_285 -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0.276709415345152</c:v>
                </c:pt>
                <c:pt idx="1">
                  <c:v>0.246007071596645</c:v>
                </c:pt>
                <c:pt idx="2">
                  <c:v>0.26121721700376</c:v>
                </c:pt>
                <c:pt idx="3">
                  <c:v>0.236570091342435</c:v>
                </c:pt>
                <c:pt idx="4">
                  <c:v>0.233461113423255</c:v>
                </c:pt>
                <c:pt idx="5">
                  <c:v>0.238558166023773</c:v>
                </c:pt>
                <c:pt idx="6">
                  <c:v>0.225608526581152</c:v>
                </c:pt>
                <c:pt idx="7">
                  <c:v>0.239221271017886</c:v>
                </c:pt>
                <c:pt idx="8">
                  <c:v>0.224351404592914</c:v>
                </c:pt>
                <c:pt idx="9">
                  <c:v>0.233391605282765</c:v>
                </c:pt>
                <c:pt idx="10">
                  <c:v>0.257473077021708</c:v>
                </c:pt>
                <c:pt idx="11">
                  <c:v>0.254260394716066</c:v>
                </c:pt>
                <c:pt idx="12">
                  <c:v>0.24592041921227</c:v>
                </c:pt>
                <c:pt idx="13">
                  <c:v>0.237414707902655</c:v>
                </c:pt>
                <c:pt idx="14">
                  <c:v>0.255490031139565</c:v>
                </c:pt>
                <c:pt idx="15">
                  <c:v>0.225737716623335</c:v>
                </c:pt>
                <c:pt idx="16">
                  <c:v>0.242611614653939</c:v>
                </c:pt>
                <c:pt idx="17">
                  <c:v>0.280035930483577</c:v>
                </c:pt>
              </c:numCache>
            </c:numRef>
          </c:val>
          <c:smooth val="0"/>
        </c:ser>
        <c:dLbls>
          <c:showLegendKey val="0"/>
          <c:showVal val="0"/>
          <c:showCatName val="0"/>
          <c:showSerName val="0"/>
          <c:showPercent val="0"/>
          <c:showBubbleSize val="0"/>
        </c:dLbls>
        <c:marker val="1"/>
        <c:smooth val="0"/>
        <c:axId val="-79551184"/>
        <c:axId val="-77974912"/>
      </c:lineChart>
      <c:catAx>
        <c:axId val="-79551184"/>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77974912"/>
        <c:crosses val="autoZero"/>
        <c:auto val="1"/>
        <c:lblAlgn val="ctr"/>
        <c:lblOffset val="100"/>
        <c:tickLblSkip val="5"/>
        <c:tickMarkSkip val="5"/>
        <c:noMultiLvlLbl val="0"/>
      </c:catAx>
      <c:valAx>
        <c:axId val="-77974912"/>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79551184"/>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VP49_1!$F$20:$F$28</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VP49_1!$G$20:$G$28</c:f>
              <c:numCache>
                <c:formatCode>General</c:formatCode>
                <c:ptCount val="9"/>
                <c:pt idx="0">
                  <c:v>166.252558150048</c:v>
                </c:pt>
                <c:pt idx="1">
                  <c:v>143.909318730937</c:v>
                </c:pt>
                <c:pt idx="2">
                  <c:v>126.990719278235</c:v>
                </c:pt>
                <c:pt idx="3">
                  <c:v>109.991559663373</c:v>
                </c:pt>
                <c:pt idx="4">
                  <c:v>88.80463817200696</c:v>
                </c:pt>
                <c:pt idx="5">
                  <c:v>63.6569738433614</c:v>
                </c:pt>
                <c:pt idx="6">
                  <c:v>40.49552148144789</c:v>
                </c:pt>
                <c:pt idx="7">
                  <c:v>20.1055543791696</c:v>
                </c:pt>
                <c:pt idx="8">
                  <c:v>3.12035378478295</c:v>
                </c:pt>
              </c:numCache>
            </c:numRef>
          </c:val>
        </c:ser>
        <c:dLbls>
          <c:showLegendKey val="0"/>
          <c:showVal val="0"/>
          <c:showCatName val="0"/>
          <c:showSerName val="0"/>
          <c:showPercent val="0"/>
          <c:showBubbleSize val="0"/>
        </c:dLbls>
        <c:gapWidth val="150"/>
        <c:axId val="-81032384"/>
        <c:axId val="-80893584"/>
      </c:barChart>
      <c:catAx>
        <c:axId val="-81032384"/>
        <c:scaling>
          <c:orientation val="minMax"/>
        </c:scaling>
        <c:delete val="0"/>
        <c:axPos val="b"/>
        <c:numFmt formatCode="General" sourceLinked="1"/>
        <c:majorTickMark val="out"/>
        <c:minorTickMark val="none"/>
        <c:tickLblPos val="nextTo"/>
        <c:txPr>
          <a:bodyPr/>
          <a:lstStyle/>
          <a:p>
            <a:pPr>
              <a:defRPr sz="1400"/>
            </a:pPr>
            <a:endParaRPr lang="pt-BR"/>
          </a:p>
        </c:txPr>
        <c:crossAx val="-80893584"/>
        <c:crosses val="autoZero"/>
        <c:auto val="1"/>
        <c:lblAlgn val="ctr"/>
        <c:lblOffset val="100"/>
        <c:noMultiLvlLbl val="0"/>
      </c:catAx>
      <c:valAx>
        <c:axId val="-80893584"/>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81032384"/>
        <c:crosses val="autoZero"/>
        <c:crossBetween val="between"/>
      </c:valAx>
    </c:plotArea>
    <c:plotVisOnly val="1"/>
    <c:dispBlanksAs val="gap"/>
    <c:showDLblsOverMax val="0"/>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VP49_1!$F$8:$F$15</c:f>
              <c:numCache>
                <c:formatCode>General</c:formatCode>
                <c:ptCount val="8"/>
                <c:pt idx="0">
                  <c:v>200.0</c:v>
                </c:pt>
                <c:pt idx="1">
                  <c:v>250.0</c:v>
                </c:pt>
                <c:pt idx="2">
                  <c:v>300.0</c:v>
                </c:pt>
                <c:pt idx="3">
                  <c:v>350.0</c:v>
                </c:pt>
                <c:pt idx="4">
                  <c:v>400.0</c:v>
                </c:pt>
                <c:pt idx="5">
                  <c:v>450.0</c:v>
                </c:pt>
                <c:pt idx="6">
                  <c:v>500.0</c:v>
                </c:pt>
                <c:pt idx="7">
                  <c:v>550.0</c:v>
                </c:pt>
              </c:numCache>
            </c:numRef>
          </c:cat>
          <c:val>
            <c:numRef>
              <c:f>VP49_1!$G$8:$G$15</c:f>
              <c:numCache>
                <c:formatCode>General</c:formatCode>
                <c:ptCount val="8"/>
                <c:pt idx="0">
                  <c:v>394.784810019113</c:v>
                </c:pt>
                <c:pt idx="1">
                  <c:v>310.043016876208</c:v>
                </c:pt>
                <c:pt idx="2">
                  <c:v>232.826335846911</c:v>
                </c:pt>
                <c:pt idx="3">
                  <c:v>149.460720165539</c:v>
                </c:pt>
                <c:pt idx="4">
                  <c:v>92.08837034292195</c:v>
                </c:pt>
                <c:pt idx="5">
                  <c:v>55.776925487799</c:v>
                </c:pt>
                <c:pt idx="6">
                  <c:v>37.39380663664608</c:v>
                </c:pt>
                <c:pt idx="7">
                  <c:v>19.3475735599468</c:v>
                </c:pt>
              </c:numCache>
            </c:numRef>
          </c:val>
        </c:ser>
        <c:dLbls>
          <c:showLegendKey val="0"/>
          <c:showVal val="0"/>
          <c:showCatName val="0"/>
          <c:showSerName val="0"/>
          <c:showPercent val="0"/>
          <c:showBubbleSize val="0"/>
        </c:dLbls>
        <c:gapWidth val="150"/>
        <c:axId val="-143070016"/>
        <c:axId val="-143067216"/>
      </c:barChart>
      <c:catAx>
        <c:axId val="-143070016"/>
        <c:scaling>
          <c:orientation val="minMax"/>
        </c:scaling>
        <c:delete val="0"/>
        <c:axPos val="b"/>
        <c:numFmt formatCode="General" sourceLinked="1"/>
        <c:majorTickMark val="out"/>
        <c:minorTickMark val="none"/>
        <c:tickLblPos val="nextTo"/>
        <c:txPr>
          <a:bodyPr/>
          <a:lstStyle/>
          <a:p>
            <a:pPr>
              <a:defRPr sz="1400"/>
            </a:pPr>
            <a:endParaRPr lang="pt-BR"/>
          </a:p>
        </c:txPr>
        <c:crossAx val="-143067216"/>
        <c:crosses val="autoZero"/>
        <c:auto val="1"/>
        <c:lblAlgn val="ctr"/>
        <c:lblOffset val="100"/>
        <c:noMultiLvlLbl val="0"/>
      </c:catAx>
      <c:valAx>
        <c:axId val="-143067216"/>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143070016"/>
        <c:crosses val="autoZero"/>
        <c:crossBetween val="between"/>
      </c:valAx>
    </c:plotArea>
    <c:plotVisOnly val="1"/>
    <c:dispBlanksAs val="gap"/>
    <c:showDLblsOverMax val="0"/>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VP49_2!$E$5:$E$13</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VP49_2!$F$5:$F$13</c:f>
              <c:numCache>
                <c:formatCode>General</c:formatCode>
                <c:ptCount val="9"/>
                <c:pt idx="0">
                  <c:v>386.80045543512</c:v>
                </c:pt>
                <c:pt idx="1">
                  <c:v>307.5511852532819</c:v>
                </c:pt>
                <c:pt idx="2">
                  <c:v>201.942864032292</c:v>
                </c:pt>
                <c:pt idx="3">
                  <c:v>126.985709034971</c:v>
                </c:pt>
                <c:pt idx="4">
                  <c:v>79.84588415892674</c:v>
                </c:pt>
                <c:pt idx="5">
                  <c:v>55.64899719933459</c:v>
                </c:pt>
                <c:pt idx="6">
                  <c:v>38.0760462125984</c:v>
                </c:pt>
                <c:pt idx="7">
                  <c:v>22.664168779512</c:v>
                </c:pt>
                <c:pt idx="8">
                  <c:v>9.27129161235961</c:v>
                </c:pt>
              </c:numCache>
            </c:numRef>
          </c:val>
        </c:ser>
        <c:dLbls>
          <c:showLegendKey val="0"/>
          <c:showVal val="0"/>
          <c:showCatName val="0"/>
          <c:showSerName val="0"/>
          <c:showPercent val="0"/>
          <c:showBubbleSize val="0"/>
        </c:dLbls>
        <c:gapWidth val="150"/>
        <c:axId val="-626453776"/>
        <c:axId val="-143766272"/>
      </c:barChart>
      <c:catAx>
        <c:axId val="-626453776"/>
        <c:scaling>
          <c:orientation val="minMax"/>
        </c:scaling>
        <c:delete val="0"/>
        <c:axPos val="b"/>
        <c:numFmt formatCode="General" sourceLinked="1"/>
        <c:majorTickMark val="out"/>
        <c:minorTickMark val="none"/>
        <c:tickLblPos val="nextTo"/>
        <c:txPr>
          <a:bodyPr/>
          <a:lstStyle/>
          <a:p>
            <a:pPr>
              <a:defRPr sz="1400"/>
            </a:pPr>
            <a:endParaRPr lang="pt-BR"/>
          </a:p>
        </c:txPr>
        <c:crossAx val="-143766272"/>
        <c:crosses val="autoZero"/>
        <c:auto val="1"/>
        <c:lblAlgn val="ctr"/>
        <c:lblOffset val="100"/>
        <c:noMultiLvlLbl val="0"/>
      </c:catAx>
      <c:valAx>
        <c:axId val="-143766272"/>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626453776"/>
        <c:crosses val="autoZero"/>
        <c:crossBetween val="between"/>
      </c:valAx>
    </c:plotArea>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VP49_2!$E$18:$E$26</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VP49_2!$F$18:$F$26</c:f>
              <c:numCache>
                <c:formatCode>General</c:formatCode>
                <c:ptCount val="9"/>
                <c:pt idx="0">
                  <c:v>154.059324434036</c:v>
                </c:pt>
                <c:pt idx="1">
                  <c:v>135.737296388438</c:v>
                </c:pt>
                <c:pt idx="2">
                  <c:v>118.590752963812</c:v>
                </c:pt>
                <c:pt idx="3">
                  <c:v>105.37817190763</c:v>
                </c:pt>
                <c:pt idx="4">
                  <c:v>85.99844514382495</c:v>
                </c:pt>
                <c:pt idx="5">
                  <c:v>62.7065199092046</c:v>
                </c:pt>
                <c:pt idx="6">
                  <c:v>43.193803717904</c:v>
                </c:pt>
                <c:pt idx="7">
                  <c:v>25.8453486497575</c:v>
                </c:pt>
                <c:pt idx="8">
                  <c:v>7.621088732556228</c:v>
                </c:pt>
              </c:numCache>
            </c:numRef>
          </c:val>
        </c:ser>
        <c:dLbls>
          <c:showLegendKey val="0"/>
          <c:showVal val="0"/>
          <c:showCatName val="0"/>
          <c:showSerName val="0"/>
          <c:showPercent val="0"/>
          <c:showBubbleSize val="0"/>
        </c:dLbls>
        <c:gapWidth val="150"/>
        <c:axId val="-77554784"/>
        <c:axId val="-77552464"/>
      </c:barChart>
      <c:catAx>
        <c:axId val="-77554784"/>
        <c:scaling>
          <c:orientation val="minMax"/>
        </c:scaling>
        <c:delete val="0"/>
        <c:axPos val="b"/>
        <c:numFmt formatCode="General" sourceLinked="1"/>
        <c:majorTickMark val="out"/>
        <c:minorTickMark val="none"/>
        <c:tickLblPos val="nextTo"/>
        <c:txPr>
          <a:bodyPr/>
          <a:lstStyle/>
          <a:p>
            <a:pPr>
              <a:defRPr sz="1400"/>
            </a:pPr>
            <a:endParaRPr lang="pt-BR"/>
          </a:p>
        </c:txPr>
        <c:crossAx val="-77552464"/>
        <c:crosses val="autoZero"/>
        <c:auto val="1"/>
        <c:lblAlgn val="ctr"/>
        <c:lblOffset val="100"/>
        <c:noMultiLvlLbl val="0"/>
      </c:catAx>
      <c:valAx>
        <c:axId val="-77552464"/>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77554784"/>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33"/>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dash"/>
          </a:ln>
        </c:spPr>
        <c:marker>
          <c:spPr>
            <a:ln>
              <a:prstDash val="dash"/>
            </a:ln>
          </c:spPr>
        </c:marker>
      </c:pivotFmt>
      <c:pivotFmt>
        <c:idx val="27"/>
        <c:spPr>
          <a:ln>
            <a:solidFill>
              <a:schemeClr val="accent4">
                <a:lumMod val="50000"/>
              </a:schemeClr>
            </a:solidFill>
            <a:prstDash val="dash"/>
          </a:ln>
        </c:spPr>
        <c:marker>
          <c:spPr>
            <a:ln>
              <a:solidFill>
                <a:schemeClr val="accent4">
                  <a:lumMod val="50000"/>
                </a:schemeClr>
              </a:solidFill>
              <a:prstDash val="dash"/>
            </a:ln>
          </c:spPr>
        </c:marker>
      </c:pivotFmt>
      <c:pivotFmt>
        <c:idx val="2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9"/>
        <c:spPr>
          <a:ln>
            <a:prstDash val="dash"/>
          </a:ln>
        </c:spPr>
        <c:marker>
          <c:spPr>
            <a:ln>
              <a:prstDash val="dash"/>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dash"/>
          </a:ln>
        </c:spPr>
        <c:marker>
          <c:spPr>
            <a:ln>
              <a:prstDash val="dash"/>
            </a:ln>
          </c:spPr>
        </c:marker>
      </c:pivotFmt>
      <c:pivotFmt>
        <c:idx val="34"/>
        <c:spPr>
          <a:ln>
            <a:solidFill>
              <a:schemeClr val="accent4">
                <a:lumMod val="50000"/>
              </a:schemeClr>
            </a:solidFill>
            <a:prstDash val="dash"/>
          </a:ln>
        </c:spPr>
        <c:marker>
          <c:spPr>
            <a:ln>
              <a:solidFill>
                <a:schemeClr val="accent4">
                  <a:lumMod val="50000"/>
                </a:schemeClr>
              </a:solidFill>
              <a:prstDash val="dash"/>
            </a:ln>
          </c:spPr>
        </c:marker>
      </c:pivotFmt>
      <c:pivotFmt>
        <c:idx val="3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6"/>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81.2563</c:v>
                </c:pt>
                <c:pt idx="8">
                  <c:v>81.2563</c:v>
                </c:pt>
                <c:pt idx="9">
                  <c:v>81.2563</c:v>
                </c:pt>
                <c:pt idx="10">
                  <c:v>81.2563</c:v>
                </c:pt>
                <c:pt idx="12">
                  <c:v>81.2563</c:v>
                </c:pt>
                <c:pt idx="13">
                  <c:v>81.2563</c:v>
                </c:pt>
                <c:pt idx="14">
                  <c:v>81.2563</c:v>
                </c:pt>
                <c:pt idx="16">
                  <c:v>81.2563</c:v>
                </c:pt>
                <c:pt idx="17">
                  <c:v>81.2563</c:v>
                </c:pt>
                <c:pt idx="18">
                  <c:v>81.2563</c:v>
                </c:pt>
                <c:pt idx="20">
                  <c:v>81.2563</c:v>
                </c:pt>
                <c:pt idx="21">
                  <c:v>81.2563</c:v>
                </c:pt>
                <c:pt idx="22">
                  <c:v>81.2563</c:v>
                </c:pt>
                <c:pt idx="24">
                  <c:v>81.2563</c:v>
                </c:pt>
                <c:pt idx="25">
                  <c:v>81.2563</c:v>
                </c:pt>
                <c:pt idx="26">
                  <c:v>81.2563</c:v>
                </c:pt>
                <c:pt idx="28">
                  <c:v>81.2563</c:v>
                </c:pt>
                <c:pt idx="29">
                  <c:v>81.2563</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89.3678</c:v>
                </c:pt>
                <c:pt idx="8">
                  <c:v>89.3678</c:v>
                </c:pt>
                <c:pt idx="9">
                  <c:v>89.3678</c:v>
                </c:pt>
                <c:pt idx="10">
                  <c:v>89.3678</c:v>
                </c:pt>
                <c:pt idx="12">
                  <c:v>89.3678</c:v>
                </c:pt>
                <c:pt idx="13">
                  <c:v>89.3678</c:v>
                </c:pt>
                <c:pt idx="14">
                  <c:v>89.3678</c:v>
                </c:pt>
                <c:pt idx="16">
                  <c:v>89.3678</c:v>
                </c:pt>
                <c:pt idx="17">
                  <c:v>89.3678</c:v>
                </c:pt>
                <c:pt idx="18">
                  <c:v>89.3678</c:v>
                </c:pt>
                <c:pt idx="20">
                  <c:v>89.3678</c:v>
                </c:pt>
                <c:pt idx="21">
                  <c:v>89.3678</c:v>
                </c:pt>
                <c:pt idx="22">
                  <c:v>89.3678</c:v>
                </c:pt>
                <c:pt idx="24">
                  <c:v>89.3678</c:v>
                </c:pt>
                <c:pt idx="25">
                  <c:v>89.3678</c:v>
                </c:pt>
                <c:pt idx="26">
                  <c:v>89.3678</c:v>
                </c:pt>
                <c:pt idx="28">
                  <c:v>89.3678</c:v>
                </c:pt>
                <c:pt idx="29">
                  <c:v>89.3678</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98.0306</c:v>
                </c:pt>
                <c:pt idx="1">
                  <c:v>98.0306</c:v>
                </c:pt>
                <c:pt idx="2">
                  <c:v>98.0306</c:v>
                </c:pt>
                <c:pt idx="3">
                  <c:v>98.0306</c:v>
                </c:pt>
                <c:pt idx="4">
                  <c:v>98.0306</c:v>
                </c:pt>
                <c:pt idx="5">
                  <c:v>98.0306</c:v>
                </c:pt>
                <c:pt idx="7">
                  <c:v>98.0306</c:v>
                </c:pt>
                <c:pt idx="9">
                  <c:v>98.0306</c:v>
                </c:pt>
                <c:pt idx="11">
                  <c:v>98.0306</c:v>
                </c:pt>
                <c:pt idx="13">
                  <c:v>98.0306</c:v>
                </c:pt>
                <c:pt idx="15">
                  <c:v>98.0306</c:v>
                </c:pt>
                <c:pt idx="17">
                  <c:v>98.0306</c:v>
                </c:pt>
                <c:pt idx="19">
                  <c:v>98.0306</c:v>
                </c:pt>
                <c:pt idx="21">
                  <c:v>98.0306</c:v>
                </c:pt>
                <c:pt idx="23">
                  <c:v>98.0306</c:v>
                </c:pt>
                <c:pt idx="25">
                  <c:v>98.0306</c:v>
                </c:pt>
                <c:pt idx="27">
                  <c:v>98.0306</c:v>
                </c:pt>
                <c:pt idx="29">
                  <c:v>98.0306</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123.8518</c:v>
                </c:pt>
                <c:pt idx="1">
                  <c:v>123.8518</c:v>
                </c:pt>
                <c:pt idx="2">
                  <c:v>123.8518</c:v>
                </c:pt>
                <c:pt idx="3">
                  <c:v>123.8518</c:v>
                </c:pt>
                <c:pt idx="4">
                  <c:v>123.8518</c:v>
                </c:pt>
                <c:pt idx="5">
                  <c:v>123.8518</c:v>
                </c:pt>
                <c:pt idx="7">
                  <c:v>123.8518</c:v>
                </c:pt>
                <c:pt idx="9">
                  <c:v>123.8518</c:v>
                </c:pt>
                <c:pt idx="11">
                  <c:v>123.8518</c:v>
                </c:pt>
                <c:pt idx="13">
                  <c:v>123.8518</c:v>
                </c:pt>
                <c:pt idx="15">
                  <c:v>123.8518</c:v>
                </c:pt>
                <c:pt idx="17">
                  <c:v>123.8518</c:v>
                </c:pt>
                <c:pt idx="19">
                  <c:v>123.8518</c:v>
                </c:pt>
                <c:pt idx="21">
                  <c:v>123.8518</c:v>
                </c:pt>
                <c:pt idx="23">
                  <c:v>123.8518</c:v>
                </c:pt>
                <c:pt idx="25">
                  <c:v>123.8518</c:v>
                </c:pt>
                <c:pt idx="27">
                  <c:v>123.8518</c:v>
                </c:pt>
                <c:pt idx="29">
                  <c:v>123.8518</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143.3393</c:v>
                </c:pt>
                <c:pt idx="1">
                  <c:v>143.3393</c:v>
                </c:pt>
                <c:pt idx="2">
                  <c:v>143.3393</c:v>
                </c:pt>
                <c:pt idx="3">
                  <c:v>143.3393</c:v>
                </c:pt>
                <c:pt idx="4">
                  <c:v>143.3393</c:v>
                </c:pt>
                <c:pt idx="5">
                  <c:v>143.3393</c:v>
                </c:pt>
                <c:pt idx="7">
                  <c:v>143.3393</c:v>
                </c:pt>
                <c:pt idx="9">
                  <c:v>143.3393</c:v>
                </c:pt>
                <c:pt idx="11">
                  <c:v>143.3393</c:v>
                </c:pt>
                <c:pt idx="13">
                  <c:v>143.3393</c:v>
                </c:pt>
                <c:pt idx="15">
                  <c:v>143.3393</c:v>
                </c:pt>
                <c:pt idx="17">
                  <c:v>143.3393</c:v>
                </c:pt>
                <c:pt idx="19">
                  <c:v>143.3393</c:v>
                </c:pt>
                <c:pt idx="21">
                  <c:v>143.3393</c:v>
                </c:pt>
                <c:pt idx="23">
                  <c:v>143.3393</c:v>
                </c:pt>
                <c:pt idx="25">
                  <c:v>143.3393</c:v>
                </c:pt>
                <c:pt idx="27">
                  <c:v>143.3393</c:v>
                </c:pt>
                <c:pt idx="29">
                  <c:v>143.3393</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163.4899</c:v>
                </c:pt>
                <c:pt idx="1">
                  <c:v>163.4899</c:v>
                </c:pt>
                <c:pt idx="2">
                  <c:v>163.4899</c:v>
                </c:pt>
                <c:pt idx="3">
                  <c:v>163.4899</c:v>
                </c:pt>
                <c:pt idx="4">
                  <c:v>163.4899</c:v>
                </c:pt>
                <c:pt idx="5">
                  <c:v>163.4899</c:v>
                </c:pt>
                <c:pt idx="7">
                  <c:v>163.4899</c:v>
                </c:pt>
                <c:pt idx="9">
                  <c:v>163.4899</c:v>
                </c:pt>
                <c:pt idx="11">
                  <c:v>163.4899</c:v>
                </c:pt>
                <c:pt idx="13">
                  <c:v>163.4899</c:v>
                </c:pt>
                <c:pt idx="15">
                  <c:v>163.4899</c:v>
                </c:pt>
                <c:pt idx="17">
                  <c:v>163.4899</c:v>
                </c:pt>
                <c:pt idx="19">
                  <c:v>163.4899</c:v>
                </c:pt>
                <c:pt idx="21">
                  <c:v>163.4899</c:v>
                </c:pt>
                <c:pt idx="23">
                  <c:v>163.4899</c:v>
                </c:pt>
                <c:pt idx="25">
                  <c:v>163.4899</c:v>
                </c:pt>
                <c:pt idx="27">
                  <c:v>163.4899</c:v>
                </c:pt>
                <c:pt idx="29">
                  <c:v>163.4899</c:v>
                </c:pt>
              </c:numCache>
            </c:numRef>
          </c:val>
          <c:smooth val="0"/>
        </c:ser>
        <c:dLbls>
          <c:showLegendKey val="0"/>
          <c:showVal val="0"/>
          <c:showCatName val="0"/>
          <c:showSerName val="0"/>
          <c:showPercent val="0"/>
          <c:showBubbleSize val="0"/>
        </c:dLbls>
        <c:marker val="1"/>
        <c:smooth val="0"/>
        <c:axId val="-81477968"/>
        <c:axId val="-81473136"/>
      </c:lineChart>
      <c:catAx>
        <c:axId val="-8147796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81473136"/>
        <c:crosses val="autoZero"/>
        <c:auto val="1"/>
        <c:lblAlgn val="ctr"/>
        <c:lblOffset val="100"/>
        <c:tickLblSkip val="5"/>
        <c:tickMarkSkip val="5"/>
        <c:noMultiLvlLbl val="0"/>
      </c:catAx>
      <c:valAx>
        <c:axId val="-81473136"/>
        <c:scaling>
          <c:orientation val="minMax"/>
        </c:scaling>
        <c:delete val="0"/>
        <c:axPos val="l"/>
        <c:majorGridlines/>
        <c:title>
          <c:tx>
            <c:rich>
              <a:bodyPr/>
              <a:lstStyle/>
              <a:p>
                <a:pPr>
                  <a:defRPr sz="1800" b="0"/>
                </a:pPr>
                <a:r>
                  <a:rPr lang="de-DE" sz="1800" b="0" dirty="0" smtClean="0"/>
                  <a:t>Internal </a:t>
                </a:r>
                <a:r>
                  <a:rPr lang="de-DE" sz="1800" b="0" dirty="0" err="1" smtClean="0"/>
                  <a:t>energy</a:t>
                </a:r>
                <a:r>
                  <a:rPr lang="de-DE" sz="1800" b="0" dirty="0" smtClean="0"/>
                  <a:t> rate </a:t>
                </a:r>
                <a:r>
                  <a:rPr lang="de-DE" sz="1800" b="0" dirty="0" err="1" smtClean="0"/>
                  <a:t>of</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81477968"/>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[CuttingResults_AISI1045_ALL_E085_method3_20160429.xlsx]Tabelle1!PivotTable1</c:name>
    <c:fmtId val="8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dLbl>
          <c:idx val="0"/>
          <c:delete val="1"/>
          <c:extLst>
            <c:ext xmlns:c15="http://schemas.microsoft.com/office/drawing/2012/chart" uri="{CE6537A1-D6FC-4f65-9D91-7224C49458BB}"/>
          </c:extLst>
        </c:dLbl>
      </c:pivotFmt>
      <c:pivotFmt>
        <c:idx val="34"/>
        <c:dLbl>
          <c:idx val="0"/>
          <c:delete val="1"/>
          <c:extLst>
            <c:ext xmlns:c15="http://schemas.microsoft.com/office/drawing/2012/chart" uri="{CE6537A1-D6FC-4f65-9D91-7224C49458BB}"/>
          </c:extLst>
        </c:dLbl>
      </c:pivotFmt>
      <c:pivotFmt>
        <c:idx val="35"/>
        <c:dLbl>
          <c:idx val="0"/>
          <c:delete val="1"/>
          <c:extLst>
            <c:ext xmlns:c15="http://schemas.microsoft.com/office/drawing/2012/chart" uri="{CE6537A1-D6FC-4f65-9D91-7224C49458BB}"/>
          </c:extLst>
        </c:dLbl>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spPr>
          <a:ln>
            <a:prstDash val="dash"/>
          </a:ln>
        </c:spPr>
        <c:marker>
          <c:spPr>
            <a:ln>
              <a:prstDash val="dash"/>
            </a:ln>
          </c:spPr>
        </c:marker>
      </c:pivotFmt>
      <c:pivotFmt>
        <c:idx val="52"/>
        <c:spPr>
          <a:ln>
            <a:prstDash val="dash"/>
          </a:ln>
        </c:spPr>
        <c:marker>
          <c:spPr>
            <a:ln>
              <a:prstDash val="dash"/>
            </a:ln>
          </c:spPr>
        </c:marker>
      </c:pivotFmt>
      <c:pivotFmt>
        <c:idx val="53"/>
        <c:spPr>
          <a:ln>
            <a:prstDash val="dash"/>
          </a:ln>
        </c:spPr>
        <c:marker>
          <c:spPr>
            <a:ln>
              <a:prstDash val="dash"/>
            </a:ln>
          </c:spPr>
        </c:marker>
      </c:pivotFmt>
      <c:pivotFmt>
        <c:idx val="54"/>
      </c:pivotFmt>
      <c:pivotFmt>
        <c:idx val="55"/>
      </c:pivotFmt>
      <c:pivotFmt>
        <c:idx val="56"/>
      </c:pivotFmt>
      <c:pivotFmt>
        <c:idx val="57"/>
        <c:spPr>
          <a:ln>
            <a:prstDash val="dash"/>
          </a:ln>
        </c:spPr>
        <c:marker>
          <c:spPr>
            <a:ln>
              <a:prstDash val="dash"/>
            </a:ln>
          </c:spPr>
        </c:marker>
      </c:pivotFmt>
      <c:pivotFmt>
        <c:idx val="58"/>
        <c:spPr>
          <a:ln>
            <a:prstDash val="dash"/>
          </a:ln>
        </c:spPr>
        <c:marker>
          <c:spPr>
            <a:ln>
              <a:prstDash val="dash"/>
            </a:ln>
          </c:spPr>
        </c:marker>
      </c:pivotFmt>
      <c:pivotFmt>
        <c:idx val="59"/>
        <c:spPr>
          <a:ln>
            <a:prstDash val="dash"/>
          </a:ln>
        </c:spPr>
        <c:marker>
          <c:spPr>
            <a:ln>
              <a:prstDash val="dash"/>
            </a:ln>
          </c:spPr>
        </c:marker>
      </c:pivotFmt>
      <c:pivotFmt>
        <c:idx val="60"/>
      </c:pivotFmt>
      <c:pivotFmt>
        <c:idx val="61"/>
      </c:pivotFmt>
      <c:pivotFmt>
        <c:idx val="62"/>
      </c:pivotFmt>
      <c:pivotFmt>
        <c:idx val="63"/>
        <c:spPr>
          <a:ln>
            <a:prstDash val="dash"/>
          </a:ln>
        </c:spPr>
        <c:marker>
          <c:spPr>
            <a:ln>
              <a:prstDash val="dash"/>
            </a:ln>
          </c:spPr>
        </c:marker>
      </c:pivotFmt>
      <c:pivotFmt>
        <c:idx val="64"/>
        <c:spPr>
          <a:ln>
            <a:prstDash val="dash"/>
          </a:ln>
        </c:spPr>
        <c:marker>
          <c:spPr>
            <a:ln>
              <a:prstDash val="dash"/>
            </a:ln>
          </c:spPr>
        </c:marker>
      </c:pivotFmt>
      <c:pivotFmt>
        <c:idx val="65"/>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VP50_1_H500_V150_C45_MF_285 -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0.0956510560811915</c:v>
                </c:pt>
                <c:pt idx="1">
                  <c:v>0.0937166642347376</c:v>
                </c:pt>
                <c:pt idx="2">
                  <c:v>0.0914070416726294</c:v>
                </c:pt>
                <c:pt idx="3">
                  <c:v>0.0797046695250176</c:v>
                </c:pt>
                <c:pt idx="4">
                  <c:v>0.070662157223852</c:v>
                </c:pt>
                <c:pt idx="5">
                  <c:v>0.0685873735118583</c:v>
                </c:pt>
                <c:pt idx="6">
                  <c:v>0.0695400775466019</c:v>
                </c:pt>
                <c:pt idx="7">
                  <c:v>0.0696898055725668</c:v>
                </c:pt>
                <c:pt idx="8">
                  <c:v>0.0668157790300305</c:v>
                </c:pt>
                <c:pt idx="9">
                  <c:v>0.0648432858023998</c:v>
                </c:pt>
                <c:pt idx="10">
                  <c:v>0.0601445638044385</c:v>
                </c:pt>
                <c:pt idx="11">
                  <c:v>0.0550665431361749</c:v>
                </c:pt>
                <c:pt idx="12">
                  <c:v>0.0501880637927373</c:v>
                </c:pt>
                <c:pt idx="13">
                  <c:v>0.0470998550497552</c:v>
                </c:pt>
                <c:pt idx="14">
                  <c:v>0.0446612512814646</c:v>
                </c:pt>
                <c:pt idx="15">
                  <c:v>0.0451489889490324</c:v>
                </c:pt>
                <c:pt idx="16">
                  <c:v>0.0451829848779543</c:v>
                </c:pt>
                <c:pt idx="17">
                  <c:v>0.042802405944267</c:v>
                </c:pt>
              </c:numCache>
            </c:numRef>
          </c:val>
          <c:smooth val="0"/>
        </c:ser>
        <c:ser>
          <c:idx val="1"/>
          <c:order val="1"/>
          <c:tx>
            <c:strRef>
              <c:f>Tabelle1!$C$3:$C$5</c:f>
              <c:strCache>
                <c:ptCount val="1"/>
                <c:pt idx="0">
                  <c:v>VP50_1_H500_V150_C45_MF_285 -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0.62650307145571</c:v>
                </c:pt>
                <c:pt idx="1">
                  <c:v>0.638120597343123</c:v>
                </c:pt>
                <c:pt idx="2">
                  <c:v>0.658026579007579</c:v>
                </c:pt>
                <c:pt idx="3">
                  <c:v>0.673979142197435</c:v>
                </c:pt>
                <c:pt idx="4">
                  <c:v>0.707024951527332</c:v>
                </c:pt>
                <c:pt idx="5">
                  <c:v>0.700434579536138</c:v>
                </c:pt>
                <c:pt idx="6">
                  <c:v>0.68970614172991</c:v>
                </c:pt>
                <c:pt idx="7">
                  <c:v>0.677567166401248</c:v>
                </c:pt>
                <c:pt idx="8">
                  <c:v>0.671387788891402</c:v>
                </c:pt>
                <c:pt idx="9">
                  <c:v>0.666812785570546</c:v>
                </c:pt>
                <c:pt idx="10">
                  <c:v>0.657975901886896</c:v>
                </c:pt>
                <c:pt idx="11">
                  <c:v>0.668055722434499</c:v>
                </c:pt>
                <c:pt idx="12">
                  <c:v>0.66678038177652</c:v>
                </c:pt>
                <c:pt idx="13">
                  <c:v>0.675526607611949</c:v>
                </c:pt>
                <c:pt idx="14">
                  <c:v>0.690194654803712</c:v>
                </c:pt>
                <c:pt idx="15">
                  <c:v>0.69353502319424</c:v>
                </c:pt>
                <c:pt idx="16">
                  <c:v>0.704063983241755</c:v>
                </c:pt>
                <c:pt idx="17">
                  <c:v>0.685494775523955</c:v>
                </c:pt>
              </c:numCache>
            </c:numRef>
          </c:val>
          <c:smooth val="0"/>
        </c:ser>
        <c:ser>
          <c:idx val="2"/>
          <c:order val="2"/>
          <c:tx>
            <c:strRef>
              <c:f>Tabelle1!$D$3:$D$5</c:f>
              <c:strCache>
                <c:ptCount val="1"/>
                <c:pt idx="0">
                  <c:v>VP50_1_H500_V150_C45_MF_285 -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0.277845872463098</c:v>
                </c:pt>
                <c:pt idx="1">
                  <c:v>0.26816273842214</c:v>
                </c:pt>
                <c:pt idx="2">
                  <c:v>0.250566379319792</c:v>
                </c:pt>
                <c:pt idx="3">
                  <c:v>0.246316188277548</c:v>
                </c:pt>
                <c:pt idx="4">
                  <c:v>0.222312891248816</c:v>
                </c:pt>
                <c:pt idx="5">
                  <c:v>0.230978046952004</c:v>
                </c:pt>
                <c:pt idx="6">
                  <c:v>0.240753780723488</c:v>
                </c:pt>
                <c:pt idx="7">
                  <c:v>0.252743028026185</c:v>
                </c:pt>
                <c:pt idx="8">
                  <c:v>0.261796432078568</c:v>
                </c:pt>
                <c:pt idx="9">
                  <c:v>0.268343928627054</c:v>
                </c:pt>
                <c:pt idx="10">
                  <c:v>0.281879534308666</c:v>
                </c:pt>
                <c:pt idx="11">
                  <c:v>0.276877734429326</c:v>
                </c:pt>
                <c:pt idx="12">
                  <c:v>0.283031554430742</c:v>
                </c:pt>
                <c:pt idx="13">
                  <c:v>0.277373537338296</c:v>
                </c:pt>
                <c:pt idx="14">
                  <c:v>0.265144093914823</c:v>
                </c:pt>
                <c:pt idx="15">
                  <c:v>0.261315987856727</c:v>
                </c:pt>
                <c:pt idx="16">
                  <c:v>0.250753031880291</c:v>
                </c:pt>
                <c:pt idx="17">
                  <c:v>0.271702818531778</c:v>
                </c:pt>
              </c:numCache>
            </c:numRef>
          </c:val>
          <c:smooth val="0"/>
        </c:ser>
        <c:ser>
          <c:idx val="3"/>
          <c:order val="3"/>
          <c:tx>
            <c:strRef>
              <c:f>Tabelle1!$E$3:$E$5</c:f>
              <c:strCache>
                <c:ptCount val="1"/>
                <c:pt idx="0">
                  <c:v>VP50_2_H500_V150_C45_MF_285 -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0.0990213953286095</c:v>
                </c:pt>
                <c:pt idx="1">
                  <c:v>0.0958554828528216</c:v>
                </c:pt>
                <c:pt idx="2">
                  <c:v>0.0919529380177213</c:v>
                </c:pt>
                <c:pt idx="3">
                  <c:v>0.0825909646524821</c:v>
                </c:pt>
                <c:pt idx="4">
                  <c:v>0.074479438279804</c:v>
                </c:pt>
                <c:pt idx="5">
                  <c:v>0.0737237812211974</c:v>
                </c:pt>
                <c:pt idx="6">
                  <c:v>0.0717493008050713</c:v>
                </c:pt>
                <c:pt idx="7">
                  <c:v>0.0741735055471573</c:v>
                </c:pt>
                <c:pt idx="8">
                  <c:v>0.0681037514448577</c:v>
                </c:pt>
                <c:pt idx="9">
                  <c:v>0.0686812450970326</c:v>
                </c:pt>
                <c:pt idx="10">
                  <c:v>0.0637432765882329</c:v>
                </c:pt>
                <c:pt idx="11">
                  <c:v>0.0561955523599357</c:v>
                </c:pt>
                <c:pt idx="12">
                  <c:v>0.0515332194990961</c:v>
                </c:pt>
                <c:pt idx="13">
                  <c:v>0.0482733433495715</c:v>
                </c:pt>
                <c:pt idx="14">
                  <c:v>0.0465129903529875</c:v>
                </c:pt>
                <c:pt idx="15">
                  <c:v>0.0465215875318604</c:v>
                </c:pt>
                <c:pt idx="16">
                  <c:v>0.0463568310433955</c:v>
                </c:pt>
                <c:pt idx="17">
                  <c:v>0.04366730535745</c:v>
                </c:pt>
              </c:numCache>
            </c:numRef>
          </c:val>
          <c:smooth val="0"/>
        </c:ser>
        <c:ser>
          <c:idx val="4"/>
          <c:order val="4"/>
          <c:tx>
            <c:strRef>
              <c:f>Tabelle1!$F$3:$F$5</c:f>
              <c:strCache>
                <c:ptCount val="1"/>
                <c:pt idx="0">
                  <c:v>VP50_2_H500_V150_C45_MF_285 -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0.641500783451384</c:v>
                </c:pt>
                <c:pt idx="1">
                  <c:v>0.659390388460201</c:v>
                </c:pt>
                <c:pt idx="2">
                  <c:v>0.659554687090101</c:v>
                </c:pt>
                <c:pt idx="3">
                  <c:v>0.69393931117423</c:v>
                </c:pt>
                <c:pt idx="4">
                  <c:v>0.730288256483502</c:v>
                </c:pt>
                <c:pt idx="5">
                  <c:v>0.715348717787978</c:v>
                </c:pt>
                <c:pt idx="6">
                  <c:v>0.711193375760833</c:v>
                </c:pt>
                <c:pt idx="7">
                  <c:v>0.694049946576595</c:v>
                </c:pt>
                <c:pt idx="8">
                  <c:v>0.691274322350323</c:v>
                </c:pt>
                <c:pt idx="9">
                  <c:v>0.677647810932061</c:v>
                </c:pt>
                <c:pt idx="10">
                  <c:v>0.685559041237109</c:v>
                </c:pt>
                <c:pt idx="11">
                  <c:v>0.67657497714119</c:v>
                </c:pt>
                <c:pt idx="12">
                  <c:v>0.689683447736519</c:v>
                </c:pt>
                <c:pt idx="13">
                  <c:v>0.68217036153138</c:v>
                </c:pt>
                <c:pt idx="14">
                  <c:v>0.695736951921356</c:v>
                </c:pt>
                <c:pt idx="15">
                  <c:v>0.698977397303274</c:v>
                </c:pt>
                <c:pt idx="16">
                  <c:v>0.701648766592751</c:v>
                </c:pt>
                <c:pt idx="17">
                  <c:v>0.673307914578857</c:v>
                </c:pt>
              </c:numCache>
            </c:numRef>
          </c:val>
          <c:smooth val="0"/>
        </c:ser>
        <c:ser>
          <c:idx val="5"/>
          <c:order val="5"/>
          <c:tx>
            <c:strRef>
              <c:f>Tabelle1!$G$3:$G$5</c:f>
              <c:strCache>
                <c:ptCount val="1"/>
                <c:pt idx="0">
                  <c:v>VP50_2_H500_V150_C45_MF_285 -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0.259477821220006</c:v>
                </c:pt>
                <c:pt idx="1">
                  <c:v>0.244754128686977</c:v>
                </c:pt>
                <c:pt idx="2">
                  <c:v>0.248492374892178</c:v>
                </c:pt>
                <c:pt idx="3">
                  <c:v>0.223469724173288</c:v>
                </c:pt>
                <c:pt idx="4">
                  <c:v>0.195232305236694</c:v>
                </c:pt>
                <c:pt idx="5">
                  <c:v>0.210927500990825</c:v>
                </c:pt>
                <c:pt idx="6">
                  <c:v>0.217057323434096</c:v>
                </c:pt>
                <c:pt idx="7">
                  <c:v>0.231776547876247</c:v>
                </c:pt>
                <c:pt idx="8">
                  <c:v>0.240621926204819</c:v>
                </c:pt>
                <c:pt idx="9">
                  <c:v>0.253670943970906</c:v>
                </c:pt>
                <c:pt idx="10">
                  <c:v>0.250697682174658</c:v>
                </c:pt>
                <c:pt idx="11">
                  <c:v>0.267229470498874</c:v>
                </c:pt>
                <c:pt idx="12">
                  <c:v>0.258783332764386</c:v>
                </c:pt>
                <c:pt idx="13">
                  <c:v>0.269556295119048</c:v>
                </c:pt>
                <c:pt idx="14">
                  <c:v>0.257750057725656</c:v>
                </c:pt>
                <c:pt idx="15">
                  <c:v>0.254501015164865</c:v>
                </c:pt>
                <c:pt idx="16">
                  <c:v>0.251994402363853</c:v>
                </c:pt>
                <c:pt idx="17">
                  <c:v>0.283024780063693</c:v>
                </c:pt>
              </c:numCache>
            </c:numRef>
          </c:val>
          <c:smooth val="0"/>
        </c:ser>
        <c:dLbls>
          <c:showLegendKey val="0"/>
          <c:showVal val="0"/>
          <c:showCatName val="0"/>
          <c:showSerName val="0"/>
          <c:showPercent val="0"/>
          <c:showBubbleSize val="0"/>
        </c:dLbls>
        <c:marker val="1"/>
        <c:smooth val="0"/>
        <c:axId val="-79170480"/>
        <c:axId val="-81618336"/>
      </c:lineChart>
      <c:catAx>
        <c:axId val="-79170480"/>
        <c:scaling>
          <c:orientation val="minMax"/>
        </c:scaling>
        <c:delete val="0"/>
        <c:axPos val="b"/>
        <c:title>
          <c:tx>
            <c:rich>
              <a:bodyPr/>
              <a:lstStyle/>
              <a:p>
                <a:pPr>
                  <a:defRPr b="0"/>
                </a:pPr>
                <a:r>
                  <a:rPr lang="de-DE" b="0" dirty="0"/>
                  <a:t>Workpiece </a:t>
                </a:r>
                <a:r>
                  <a:rPr lang="de-DE" b="0" dirty="0" err="1"/>
                  <a:t>position</a:t>
                </a:r>
                <a:r>
                  <a:rPr lang="de-DE" b="0" dirty="0"/>
                  <a:t> [mm]</a:t>
                </a:r>
              </a:p>
            </c:rich>
          </c:tx>
          <c:overlay val="0"/>
        </c:title>
        <c:numFmt formatCode="General" sourceLinked="0"/>
        <c:majorTickMark val="none"/>
        <c:minorTickMark val="none"/>
        <c:tickLblPos val="nextTo"/>
        <c:crossAx val="-81618336"/>
        <c:crosses val="autoZero"/>
        <c:auto val="1"/>
        <c:lblAlgn val="ctr"/>
        <c:lblOffset val="100"/>
        <c:tickLblSkip val="5"/>
        <c:tickMarkSkip val="5"/>
        <c:noMultiLvlLbl val="0"/>
      </c:catAx>
      <c:valAx>
        <c:axId val="-81618336"/>
        <c:scaling>
          <c:orientation val="minMax"/>
          <c:max val="1.0"/>
        </c:scaling>
        <c:delete val="0"/>
        <c:axPos val="l"/>
        <c:majorGridlines/>
        <c:title>
          <c:tx>
            <c:rich>
              <a:bodyPr/>
              <a:lstStyle/>
              <a:p>
                <a:pPr>
                  <a:defRPr b="0"/>
                </a:pPr>
                <a:r>
                  <a:rPr lang="de-DE" b="0" dirty="0"/>
                  <a:t>Heat </a:t>
                </a:r>
                <a:r>
                  <a:rPr lang="de-DE" b="0" dirty="0" err="1"/>
                  <a:t>partition</a:t>
                </a:r>
                <a:r>
                  <a:rPr lang="de-DE" b="0" dirty="0"/>
                  <a:t> </a:t>
                </a:r>
                <a:r>
                  <a:rPr lang="de-DE" b="0" dirty="0" err="1"/>
                  <a:t>ratios</a:t>
                </a:r>
                <a:endParaRPr lang="de-DE" b="0" dirty="0"/>
              </a:p>
            </c:rich>
          </c:tx>
          <c:overlay val="0"/>
        </c:title>
        <c:numFmt formatCode="General" sourceLinked="1"/>
        <c:majorTickMark val="none"/>
        <c:minorTickMark val="none"/>
        <c:tickLblPos val="nextTo"/>
        <c:crossAx val="-79170480"/>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VP50_1!$E$19:$E$27</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VP50_1!$F$19:$F$27</c:f>
              <c:numCache>
                <c:formatCode>General</c:formatCode>
                <c:ptCount val="9"/>
                <c:pt idx="0">
                  <c:v>147.528515110891</c:v>
                </c:pt>
                <c:pt idx="1">
                  <c:v>138.699113581982</c:v>
                </c:pt>
                <c:pt idx="2">
                  <c:v>126.453598158703</c:v>
                </c:pt>
                <c:pt idx="3">
                  <c:v>114.533961004212</c:v>
                </c:pt>
                <c:pt idx="4">
                  <c:v>101.744419852371</c:v>
                </c:pt>
                <c:pt idx="5">
                  <c:v>83.2812895797069</c:v>
                </c:pt>
                <c:pt idx="6">
                  <c:v>58.55996920016609</c:v>
                </c:pt>
                <c:pt idx="7">
                  <c:v>34.6064557617221</c:v>
                </c:pt>
                <c:pt idx="8">
                  <c:v>12.2568104294062</c:v>
                </c:pt>
              </c:numCache>
            </c:numRef>
          </c:val>
        </c:ser>
        <c:dLbls>
          <c:showLegendKey val="0"/>
          <c:showVal val="0"/>
          <c:showCatName val="0"/>
          <c:showSerName val="0"/>
          <c:showPercent val="0"/>
          <c:showBubbleSize val="0"/>
        </c:dLbls>
        <c:gapWidth val="150"/>
        <c:axId val="-83661680"/>
        <c:axId val="-142751648"/>
      </c:barChart>
      <c:catAx>
        <c:axId val="-83661680"/>
        <c:scaling>
          <c:orientation val="minMax"/>
        </c:scaling>
        <c:delete val="0"/>
        <c:axPos val="b"/>
        <c:numFmt formatCode="General" sourceLinked="1"/>
        <c:majorTickMark val="out"/>
        <c:minorTickMark val="none"/>
        <c:tickLblPos val="nextTo"/>
        <c:txPr>
          <a:bodyPr/>
          <a:lstStyle/>
          <a:p>
            <a:pPr>
              <a:defRPr sz="1400"/>
            </a:pPr>
            <a:endParaRPr lang="pt-BR"/>
          </a:p>
        </c:txPr>
        <c:crossAx val="-142751648"/>
        <c:crosses val="autoZero"/>
        <c:auto val="1"/>
        <c:lblAlgn val="ctr"/>
        <c:lblOffset val="100"/>
        <c:noMultiLvlLbl val="0"/>
      </c:catAx>
      <c:valAx>
        <c:axId val="-142751648"/>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83661680"/>
        <c:crosses val="autoZero"/>
        <c:crossBetween val="between"/>
      </c:valAx>
    </c:plotArea>
    <c:plotVisOnly val="1"/>
    <c:dispBlanksAs val="gap"/>
    <c:showDLblsOverMax val="0"/>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VP50_1!$E$7:$E$15</c:f>
              <c:numCache>
                <c:formatCode>General</c:formatCode>
                <c:ptCount val="9"/>
                <c:pt idx="0">
                  <c:v>200.0</c:v>
                </c:pt>
                <c:pt idx="1">
                  <c:v>250.0</c:v>
                </c:pt>
                <c:pt idx="2">
                  <c:v>300.0</c:v>
                </c:pt>
                <c:pt idx="3">
                  <c:v>350.0</c:v>
                </c:pt>
                <c:pt idx="4">
                  <c:v>400.0</c:v>
                </c:pt>
                <c:pt idx="5">
                  <c:v>450.0</c:v>
                </c:pt>
                <c:pt idx="6">
                  <c:v>500.0</c:v>
                </c:pt>
                <c:pt idx="7">
                  <c:v>550.0</c:v>
                </c:pt>
                <c:pt idx="8">
                  <c:v>600.0</c:v>
                </c:pt>
              </c:numCache>
            </c:numRef>
          </c:cat>
          <c:val>
            <c:numRef>
              <c:f>VP50_1!$F$7:$F$15</c:f>
              <c:numCache>
                <c:formatCode>General</c:formatCode>
                <c:ptCount val="9"/>
                <c:pt idx="0">
                  <c:v>339.681643750643</c:v>
                </c:pt>
                <c:pt idx="1">
                  <c:v>293.7061914642887</c:v>
                </c:pt>
                <c:pt idx="2">
                  <c:v>236.026171513515</c:v>
                </c:pt>
                <c:pt idx="3">
                  <c:v>172.7627550241788</c:v>
                </c:pt>
                <c:pt idx="4">
                  <c:v>118.448208394848</c:v>
                </c:pt>
                <c:pt idx="5">
                  <c:v>80.47267652622986</c:v>
                </c:pt>
                <c:pt idx="6">
                  <c:v>50.9191464383513</c:v>
                </c:pt>
                <c:pt idx="7">
                  <c:v>29.5994000705388</c:v>
                </c:pt>
                <c:pt idx="8">
                  <c:v>12.5991092568781</c:v>
                </c:pt>
              </c:numCache>
            </c:numRef>
          </c:val>
        </c:ser>
        <c:dLbls>
          <c:showLegendKey val="0"/>
          <c:showVal val="0"/>
          <c:showCatName val="0"/>
          <c:showSerName val="0"/>
          <c:showPercent val="0"/>
          <c:showBubbleSize val="0"/>
        </c:dLbls>
        <c:gapWidth val="150"/>
        <c:axId val="-79718880"/>
        <c:axId val="-79716832"/>
      </c:barChart>
      <c:catAx>
        <c:axId val="-79718880"/>
        <c:scaling>
          <c:orientation val="minMax"/>
        </c:scaling>
        <c:delete val="0"/>
        <c:axPos val="b"/>
        <c:numFmt formatCode="General" sourceLinked="1"/>
        <c:majorTickMark val="out"/>
        <c:minorTickMark val="none"/>
        <c:tickLblPos val="nextTo"/>
        <c:txPr>
          <a:bodyPr/>
          <a:lstStyle/>
          <a:p>
            <a:pPr>
              <a:defRPr sz="1400"/>
            </a:pPr>
            <a:endParaRPr lang="pt-BR"/>
          </a:p>
        </c:txPr>
        <c:crossAx val="-79716832"/>
        <c:crosses val="autoZero"/>
        <c:auto val="1"/>
        <c:lblAlgn val="ctr"/>
        <c:lblOffset val="100"/>
        <c:noMultiLvlLbl val="0"/>
      </c:catAx>
      <c:valAx>
        <c:axId val="-79716832"/>
        <c:scaling>
          <c:orientation val="minMax"/>
          <c:max val="600.0"/>
          <c:min val="0.0"/>
        </c:scaling>
        <c:delete val="0"/>
        <c:axPos val="l"/>
        <c:numFmt formatCode="General" sourceLinked="1"/>
        <c:majorTickMark val="out"/>
        <c:minorTickMark val="none"/>
        <c:tickLblPos val="nextTo"/>
        <c:txPr>
          <a:bodyPr/>
          <a:lstStyle/>
          <a:p>
            <a:pPr>
              <a:defRPr sz="1400"/>
            </a:pPr>
            <a:endParaRPr lang="pt-BR"/>
          </a:p>
        </c:txPr>
        <c:crossAx val="-79718880"/>
        <c:crosses val="autoZero"/>
        <c:crossBetween val="between"/>
      </c:valAx>
    </c:plotArea>
    <c:plotVisOnly val="1"/>
    <c:dispBlanksAs val="gap"/>
    <c:showDLblsOverMax val="0"/>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7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0.606755412653708</c:v>
                </c:pt>
                <c:pt idx="1">
                  <c:v>0.66905538884772</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0.650077467272128</c:v>
                </c:pt>
                <c:pt idx="1">
                  <c:v>0.677225967044271</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0.660841961649921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0.677567166401248</c:v>
                </c:pt>
              </c:numCache>
            </c:numRef>
          </c:val>
          <c:smooth val="0"/>
        </c:ser>
        <c:dLbls>
          <c:showLegendKey val="0"/>
          <c:showVal val="0"/>
          <c:showCatName val="0"/>
          <c:showSerName val="0"/>
          <c:showPercent val="0"/>
          <c:showBubbleSize val="0"/>
        </c:dLbls>
        <c:marker val="1"/>
        <c:smooth val="0"/>
        <c:axId val="-756437232"/>
        <c:axId val="-150487728"/>
      </c:lineChart>
      <c:catAx>
        <c:axId val="-756437232"/>
        <c:scaling>
          <c:orientation val="minMax"/>
        </c:scaling>
        <c:delete val="0"/>
        <c:axPos val="b"/>
        <c:numFmt formatCode="General" sourceLinked="0"/>
        <c:majorTickMark val="none"/>
        <c:minorTickMark val="none"/>
        <c:tickLblPos val="nextTo"/>
        <c:txPr>
          <a:bodyPr/>
          <a:lstStyle/>
          <a:p>
            <a:pPr>
              <a:defRPr sz="1200"/>
            </a:pPr>
            <a:endParaRPr lang="pt-BR"/>
          </a:p>
        </c:txPr>
        <c:crossAx val="-150487728"/>
        <c:crosses val="autoZero"/>
        <c:auto val="1"/>
        <c:lblAlgn val="ctr"/>
        <c:lblOffset val="100"/>
        <c:noMultiLvlLbl val="0"/>
      </c:catAx>
      <c:valAx>
        <c:axId val="-150487728"/>
        <c:scaling>
          <c:orientation val="minMax"/>
          <c:max val="0.8"/>
          <c:min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75643723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9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0.113472326964682</c:v>
                </c:pt>
                <c:pt idx="1">
                  <c:v>0.158759319909457</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0.0633045910004922</c:v>
                </c:pt>
                <c:pt idx="1">
                  <c:v>0.112567070474769</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0.088756750699027</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0.0696898055725668</c:v>
                </c:pt>
              </c:numCache>
            </c:numRef>
          </c:val>
          <c:smooth val="0"/>
        </c:ser>
        <c:dLbls>
          <c:showLegendKey val="0"/>
          <c:showVal val="0"/>
          <c:showCatName val="0"/>
          <c:showSerName val="0"/>
          <c:showPercent val="0"/>
          <c:showBubbleSize val="0"/>
        </c:dLbls>
        <c:marker val="1"/>
        <c:smooth val="0"/>
        <c:axId val="-148198512"/>
        <c:axId val="-148196736"/>
      </c:lineChart>
      <c:catAx>
        <c:axId val="-148198512"/>
        <c:scaling>
          <c:orientation val="minMax"/>
        </c:scaling>
        <c:delete val="0"/>
        <c:axPos val="b"/>
        <c:numFmt formatCode="General" sourceLinked="1"/>
        <c:majorTickMark val="none"/>
        <c:minorTickMark val="none"/>
        <c:tickLblPos val="nextTo"/>
        <c:txPr>
          <a:bodyPr/>
          <a:lstStyle/>
          <a:p>
            <a:pPr>
              <a:defRPr sz="1200"/>
            </a:pPr>
            <a:endParaRPr lang="pt-BR"/>
          </a:p>
        </c:txPr>
        <c:crossAx val="-148196736"/>
        <c:crosses val="autoZero"/>
        <c:auto val="1"/>
        <c:lblAlgn val="ctr"/>
        <c:lblOffset val="100"/>
        <c:noMultiLvlLbl val="0"/>
      </c:catAx>
      <c:valAx>
        <c:axId val="-148196736"/>
        <c:scaling>
          <c:orientation val="minMax"/>
          <c:max val="0.2"/>
          <c:min val="0.0"/>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tool</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48198512"/>
        <c:crosses val="autoZero"/>
        <c:crossBetween val="between"/>
      </c:valAx>
    </c:plotArea>
    <c:plotVisOnly val="1"/>
    <c:dispBlanksAs val="gap"/>
    <c:showDLblsOverMax val="0"/>
  </c:chart>
  <c:externalData r:id="rId1">
    <c:autoUpdate val="0"/>
  </c:externalData>
  <c:extLst/>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55"/>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1451.36601513947</c:v>
                </c:pt>
                <c:pt idx="1">
                  <c:v>2209.57290280913</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2208.02086667576</c:v>
                </c:pt>
                <c:pt idx="1">
                  <c:v>3055.41012428654</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4006.62473192641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4892.14332443298</c:v>
                </c:pt>
              </c:numCache>
            </c:numRef>
          </c:val>
          <c:smooth val="0"/>
        </c:ser>
        <c:dLbls>
          <c:showLegendKey val="0"/>
          <c:showVal val="0"/>
          <c:showCatName val="0"/>
          <c:showSerName val="0"/>
          <c:showPercent val="0"/>
          <c:showBubbleSize val="0"/>
        </c:dLbls>
        <c:marker val="1"/>
        <c:smooth val="0"/>
        <c:axId val="-81028224"/>
        <c:axId val="-150389072"/>
      </c:lineChart>
      <c:catAx>
        <c:axId val="-81028224"/>
        <c:scaling>
          <c:orientation val="minMax"/>
        </c:scaling>
        <c:delete val="0"/>
        <c:axPos val="b"/>
        <c:numFmt formatCode="General" sourceLinked="0"/>
        <c:majorTickMark val="none"/>
        <c:minorTickMark val="none"/>
        <c:tickLblPos val="nextTo"/>
        <c:txPr>
          <a:bodyPr/>
          <a:lstStyle/>
          <a:p>
            <a:pPr>
              <a:defRPr sz="1200"/>
            </a:pPr>
            <a:endParaRPr lang="pt-BR"/>
          </a:p>
        </c:txPr>
        <c:crossAx val="-150389072"/>
        <c:crosses val="autoZero"/>
        <c:auto val="1"/>
        <c:lblAlgn val="ctr"/>
        <c:lblOffset val="100"/>
        <c:noMultiLvlLbl val="0"/>
      </c:catAx>
      <c:valAx>
        <c:axId val="-150389072"/>
        <c:scaling>
          <c:orientation val="minMax"/>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8102822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94"/>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669.2185058897292</c:v>
                </c:pt>
                <c:pt idx="1">
                  <c:v>568.6464232022397</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973.5122780879158</c:v>
                </c:pt>
                <c:pt idx="1">
                  <c:v>948.3813566142553</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1518.160241374627</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1824.845090889577</c:v>
                </c:pt>
              </c:numCache>
            </c:numRef>
          </c:val>
          <c:smooth val="0"/>
        </c:ser>
        <c:dLbls>
          <c:showLegendKey val="0"/>
          <c:showVal val="0"/>
          <c:showCatName val="0"/>
          <c:showSerName val="0"/>
          <c:showPercent val="0"/>
          <c:showBubbleSize val="0"/>
        </c:dLbls>
        <c:marker val="1"/>
        <c:smooth val="0"/>
        <c:axId val="-756309856"/>
        <c:axId val="-756308080"/>
      </c:lineChart>
      <c:catAx>
        <c:axId val="-756309856"/>
        <c:scaling>
          <c:orientation val="minMax"/>
        </c:scaling>
        <c:delete val="0"/>
        <c:axPos val="b"/>
        <c:numFmt formatCode="General" sourceLinked="1"/>
        <c:majorTickMark val="none"/>
        <c:minorTickMark val="none"/>
        <c:tickLblPos val="nextTo"/>
        <c:txPr>
          <a:bodyPr/>
          <a:lstStyle/>
          <a:p>
            <a:pPr>
              <a:defRPr sz="1200"/>
            </a:pPr>
            <a:endParaRPr lang="pt-BR"/>
          </a:p>
        </c:txPr>
        <c:crossAx val="-756308080"/>
        <c:crosses val="autoZero"/>
        <c:auto val="1"/>
        <c:lblAlgn val="ctr"/>
        <c:lblOffset val="100"/>
        <c:noMultiLvlLbl val="0"/>
      </c:catAx>
      <c:valAx>
        <c:axId val="-756308080"/>
        <c:scaling>
          <c:orientation val="minMax"/>
          <c:max val="25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756309856"/>
        <c:crosses val="autoZero"/>
        <c:crossBetween val="between"/>
      </c:valAx>
    </c:plotArea>
    <c:plotVisOnly val="1"/>
    <c:dispBlanksAs val="gap"/>
    <c:showDLblsOverMax val="0"/>
  </c:chart>
  <c:externalData r:id="rId1">
    <c:autoUpdate val="0"/>
  </c:externalData>
  <c:extLst/>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98"/>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0.279772260381611</c:v>
                </c:pt>
                <c:pt idx="1">
                  <c:v>0.172185291242823</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0.28661794172738</c:v>
                </c:pt>
                <c:pt idx="1">
                  <c:v>0.21020696248096</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0.250401287651052</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0.252743028026185</c:v>
                </c:pt>
              </c:numCache>
            </c:numRef>
          </c:val>
          <c:smooth val="0"/>
        </c:ser>
        <c:dLbls>
          <c:showLegendKey val="0"/>
          <c:showVal val="0"/>
          <c:showCatName val="0"/>
          <c:showSerName val="0"/>
          <c:showPercent val="0"/>
          <c:showBubbleSize val="0"/>
        </c:dLbls>
        <c:marker val="1"/>
        <c:smooth val="0"/>
        <c:axId val="-81256208"/>
        <c:axId val="-81254432"/>
      </c:lineChart>
      <c:catAx>
        <c:axId val="-81256208"/>
        <c:scaling>
          <c:orientation val="minMax"/>
        </c:scaling>
        <c:delete val="0"/>
        <c:axPos val="b"/>
        <c:numFmt formatCode="General" sourceLinked="1"/>
        <c:majorTickMark val="none"/>
        <c:minorTickMark val="none"/>
        <c:tickLblPos val="nextTo"/>
        <c:txPr>
          <a:bodyPr/>
          <a:lstStyle/>
          <a:p>
            <a:pPr>
              <a:defRPr sz="1200"/>
            </a:pPr>
            <a:endParaRPr lang="pt-BR"/>
          </a:p>
        </c:txPr>
        <c:crossAx val="-81254432"/>
        <c:crosses val="autoZero"/>
        <c:auto val="1"/>
        <c:lblAlgn val="ctr"/>
        <c:lblOffset val="100"/>
        <c:noMultiLvlLbl val="0"/>
      </c:catAx>
      <c:valAx>
        <c:axId val="-81254432"/>
        <c:scaling>
          <c:orientation val="minMax"/>
          <c:max val="0.3"/>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81256208"/>
        <c:crosses val="autoZero"/>
        <c:crossBetween val="between"/>
      </c:valAx>
    </c:plotArea>
    <c:plotVisOnly val="1"/>
    <c:dispBlanksAs val="gap"/>
    <c:showDLblsOverMax val="0"/>
  </c:chart>
  <c:externalData r:id="rId1">
    <c:autoUpdate val="0"/>
  </c:externalData>
  <c:extLst/>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86"/>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271.4271279345409</c:v>
                </c:pt>
                <c:pt idx="1">
                  <c:v>524.30680207881</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215.017232441544</c:v>
                </c:pt>
                <c:pt idx="1">
                  <c:v>507.863820241555</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538.124110019113</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503.1715437506429</c:v>
                </c:pt>
              </c:numCache>
            </c:numRef>
          </c:val>
          <c:smooth val="0"/>
        </c:ser>
        <c:dLbls>
          <c:showLegendKey val="0"/>
          <c:showVal val="0"/>
          <c:showCatName val="0"/>
          <c:showSerName val="0"/>
          <c:showPercent val="0"/>
          <c:showBubbleSize val="0"/>
        </c:dLbls>
        <c:marker val="1"/>
        <c:smooth val="0"/>
        <c:axId val="-76409360"/>
        <c:axId val="-76407040"/>
      </c:lineChart>
      <c:catAx>
        <c:axId val="-76409360"/>
        <c:scaling>
          <c:orientation val="minMax"/>
        </c:scaling>
        <c:delete val="0"/>
        <c:axPos val="b"/>
        <c:numFmt formatCode="General" sourceLinked="1"/>
        <c:majorTickMark val="none"/>
        <c:minorTickMark val="none"/>
        <c:tickLblPos val="nextTo"/>
        <c:txPr>
          <a:bodyPr/>
          <a:lstStyle/>
          <a:p>
            <a:pPr>
              <a:defRPr sz="1200"/>
            </a:pPr>
            <a:endParaRPr lang="pt-BR"/>
          </a:p>
        </c:txPr>
        <c:crossAx val="-76407040"/>
        <c:crosses val="autoZero"/>
        <c:auto val="1"/>
        <c:lblAlgn val="ctr"/>
        <c:lblOffset val="100"/>
        <c:noMultiLvlLbl val="0"/>
      </c:catAx>
      <c:valAx>
        <c:axId val="-76407040"/>
        <c:scaling>
          <c:orientation val="minMax"/>
          <c:max val="1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76409360"/>
        <c:crosses val="autoZero"/>
        <c:crossBetween val="between"/>
      </c:valAx>
    </c:plotArea>
    <c:legend>
      <c:legendPos val="t"/>
      <c:layout>
        <c:manualLayout>
          <c:xMode val="edge"/>
          <c:yMode val="edge"/>
          <c:x val="0.0461023938516635"/>
          <c:y val="0.0540636510473195"/>
          <c:w val="0.920698680538764"/>
          <c:h val="0.0901515216258022"/>
        </c:manualLayout>
      </c:layout>
      <c:overlay val="0"/>
    </c:legend>
    <c:plotVisOnly val="1"/>
    <c:dispBlanksAs val="gap"/>
    <c:showDLblsOverMax val="0"/>
  </c:chart>
  <c:externalData r:id="rId1">
    <c:autoUpdate val="0"/>
  </c:externalData>
  <c:extLst/>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1704.95926410644</c:v>
                </c:pt>
                <c:pt idx="1">
                  <c:v>2425.75149022328</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2526.241995429978</c:v>
                </c:pt>
                <c:pt idx="1">
                  <c:v>3375.80820621659</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4015.32447079746</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4981.06342264653</c:v>
                </c:pt>
              </c:numCache>
            </c:numRef>
          </c:val>
          <c:smooth val="0"/>
        </c:ser>
        <c:dLbls>
          <c:showLegendKey val="0"/>
          <c:showVal val="0"/>
          <c:showCatName val="0"/>
          <c:showSerName val="0"/>
          <c:showPercent val="0"/>
          <c:showBubbleSize val="0"/>
        </c:dLbls>
        <c:marker val="1"/>
        <c:smooth val="0"/>
        <c:axId val="-145186048"/>
        <c:axId val="-145645936"/>
      </c:lineChart>
      <c:catAx>
        <c:axId val="-145186048"/>
        <c:scaling>
          <c:orientation val="minMax"/>
        </c:scaling>
        <c:delete val="0"/>
        <c:axPos val="b"/>
        <c:numFmt formatCode="General" sourceLinked="0"/>
        <c:majorTickMark val="none"/>
        <c:minorTickMark val="none"/>
        <c:tickLblPos val="nextTo"/>
        <c:txPr>
          <a:bodyPr/>
          <a:lstStyle/>
          <a:p>
            <a:pPr>
              <a:defRPr sz="1200"/>
            </a:pPr>
            <a:endParaRPr lang="pt-BR"/>
          </a:p>
        </c:txPr>
        <c:crossAx val="-145645936"/>
        <c:crosses val="autoZero"/>
        <c:auto val="1"/>
        <c:lblAlgn val="ctr"/>
        <c:lblOffset val="100"/>
        <c:noMultiLvlLbl val="0"/>
      </c:catAx>
      <c:valAx>
        <c:axId val="-145645936"/>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chip</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4518604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118"/>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dash"/>
          </a:ln>
        </c:spPr>
        <c:marker>
          <c:spPr>
            <a:ln>
              <a:prstDash val="dash"/>
            </a:ln>
          </c:spPr>
        </c:marker>
      </c:pivotFmt>
      <c:pivotFmt>
        <c:idx val="27"/>
        <c:spPr>
          <a:ln>
            <a:solidFill>
              <a:schemeClr val="accent4">
                <a:lumMod val="50000"/>
              </a:schemeClr>
            </a:solidFill>
            <a:prstDash val="dash"/>
          </a:ln>
        </c:spPr>
        <c:marker>
          <c:spPr>
            <a:ln>
              <a:solidFill>
                <a:schemeClr val="accent4">
                  <a:lumMod val="50000"/>
                </a:schemeClr>
              </a:solidFill>
              <a:prstDash val="dash"/>
            </a:ln>
          </c:spPr>
        </c:marker>
      </c:pivotFmt>
      <c:pivotFmt>
        <c:idx val="2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9"/>
        <c:spPr>
          <a:ln>
            <a:prstDash val="dash"/>
          </a:ln>
        </c:spPr>
        <c:marker>
          <c:spPr>
            <a:ln>
              <a:prstDash val="dash"/>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dash"/>
          </a:ln>
        </c:spPr>
        <c:marker>
          <c:spPr>
            <a:ln>
              <a:prstDash val="dash"/>
            </a:ln>
          </c:spPr>
        </c:marker>
      </c:pivotFmt>
      <c:pivotFmt>
        <c:idx val="34"/>
        <c:spPr>
          <a:ln>
            <a:solidFill>
              <a:schemeClr val="accent4">
                <a:lumMod val="50000"/>
              </a:schemeClr>
            </a:solidFill>
            <a:prstDash val="dash"/>
          </a:ln>
        </c:spPr>
        <c:marker>
          <c:spPr>
            <a:ln>
              <a:solidFill>
                <a:schemeClr val="accent4">
                  <a:lumMod val="50000"/>
                </a:schemeClr>
              </a:solidFill>
              <a:prstDash val="dash"/>
            </a:ln>
          </c:spPr>
        </c:marker>
      </c:pivotFmt>
      <c:pivotFmt>
        <c:idx val="3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6"/>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Tabelle1!$B$4:$B$5</c:f>
              <c:strCache>
                <c:ptCount val="1"/>
                <c:pt idx="0">
                  <c:v>VP41_2_H200_V100_C45_MF_425</c:v>
                </c:pt>
              </c:strCache>
            </c:strRef>
          </c:tx>
          <c:spPr>
            <a:ln>
              <a:prstDash val="solid"/>
            </a:ln>
          </c:spPr>
          <c:marker>
            <c:spPr>
              <a:ln>
                <a:prstDash val="solid"/>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Tabelle1!$B$6:$B$36</c:f>
              <c:numCache>
                <c:formatCode>General</c:formatCode>
                <c:ptCount val="30"/>
                <c:pt idx="6">
                  <c:v>2383.92985884631</c:v>
                </c:pt>
                <c:pt idx="8">
                  <c:v>2383.92985884631</c:v>
                </c:pt>
                <c:pt idx="9">
                  <c:v>2392.01164896374</c:v>
                </c:pt>
                <c:pt idx="10">
                  <c:v>2383.92985884631</c:v>
                </c:pt>
                <c:pt idx="12">
                  <c:v>2383.92985884631</c:v>
                </c:pt>
                <c:pt idx="13">
                  <c:v>2400.38624795439</c:v>
                </c:pt>
                <c:pt idx="14">
                  <c:v>2413.58112722143</c:v>
                </c:pt>
                <c:pt idx="16">
                  <c:v>2404.69498933214</c:v>
                </c:pt>
                <c:pt idx="17">
                  <c:v>2396.16008603759</c:v>
                </c:pt>
                <c:pt idx="18">
                  <c:v>2409.09145909814</c:v>
                </c:pt>
                <c:pt idx="20">
                  <c:v>2396.16008603759</c:v>
                </c:pt>
                <c:pt idx="21">
                  <c:v>2392.01164896374</c:v>
                </c:pt>
                <c:pt idx="22">
                  <c:v>2383.92985884631</c:v>
                </c:pt>
                <c:pt idx="24">
                  <c:v>2383.92985884631</c:v>
                </c:pt>
                <c:pt idx="25">
                  <c:v>2383.92985884631</c:v>
                </c:pt>
                <c:pt idx="26">
                  <c:v>2379.988060129718</c:v>
                </c:pt>
                <c:pt idx="28">
                  <c:v>2379.988060129718</c:v>
                </c:pt>
                <c:pt idx="29">
                  <c:v>2379.988060129718</c:v>
                </c:pt>
              </c:numCache>
            </c:numRef>
          </c:val>
          <c:smooth val="0"/>
        </c:ser>
        <c:ser>
          <c:idx val="1"/>
          <c:order val="1"/>
          <c:tx>
            <c:strRef>
              <c:f>Tabelle1!$C$4:$C$5</c:f>
              <c:strCache>
                <c:ptCount val="1"/>
                <c:pt idx="0">
                  <c:v>VP42_1_H300_V100_C45_MF_425</c:v>
                </c:pt>
              </c:strCache>
            </c:strRef>
          </c:tx>
          <c:spPr>
            <a:ln>
              <a:prstDash val="solid"/>
            </a:ln>
          </c:spPr>
          <c:marker>
            <c:spPr>
              <a:ln>
                <a:prstDash val="solid"/>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Tabelle1!$C$6:$C$36</c:f>
              <c:numCache>
                <c:formatCode>General</c:formatCode>
                <c:ptCount val="30"/>
                <c:pt idx="6">
                  <c:v>3431.27782935534</c:v>
                </c:pt>
                <c:pt idx="8">
                  <c:v>3406.03462784254</c:v>
                </c:pt>
                <c:pt idx="9">
                  <c:v>3396.55037720522</c:v>
                </c:pt>
                <c:pt idx="10">
                  <c:v>3396.55037720522</c:v>
                </c:pt>
                <c:pt idx="12">
                  <c:v>3396.55037720522</c:v>
                </c:pt>
                <c:pt idx="13">
                  <c:v>3396.55037720522</c:v>
                </c:pt>
                <c:pt idx="14">
                  <c:v>3426.03176879746</c:v>
                </c:pt>
                <c:pt idx="16">
                  <c:v>3410.89745076728</c:v>
                </c:pt>
                <c:pt idx="17">
                  <c:v>3436.63509828089</c:v>
                </c:pt>
                <c:pt idx="18">
                  <c:v>3426.03176879746</c:v>
                </c:pt>
                <c:pt idx="20">
                  <c:v>3401.25390432467</c:v>
                </c:pt>
                <c:pt idx="21">
                  <c:v>3406.03462784254</c:v>
                </c:pt>
                <c:pt idx="22">
                  <c:v>3426.03176879746</c:v>
                </c:pt>
                <c:pt idx="24">
                  <c:v>3426.03176879746</c:v>
                </c:pt>
                <c:pt idx="25">
                  <c:v>3406.03462784254</c:v>
                </c:pt>
                <c:pt idx="26">
                  <c:v>3431.27782935534</c:v>
                </c:pt>
                <c:pt idx="28">
                  <c:v>3431.27782935534</c:v>
                </c:pt>
                <c:pt idx="29">
                  <c:v>3396.55037720522</c:v>
                </c:pt>
              </c:numCache>
            </c:numRef>
          </c:val>
          <c:smooth val="0"/>
        </c:ser>
        <c:ser>
          <c:idx val="2"/>
          <c:order val="2"/>
          <c:tx>
            <c:strRef>
              <c:f>Tabelle1!$D$4:$D$5</c:f>
              <c:strCache>
                <c:ptCount val="1"/>
                <c:pt idx="0">
                  <c:v>VP45_2_H200_V150_C45_MF_425</c:v>
                </c:pt>
              </c:strCache>
            </c:strRef>
          </c:tx>
          <c:spPr>
            <a:ln>
              <a:prstDash val="solid"/>
            </a:ln>
          </c:spPr>
          <c:marker>
            <c:spPr>
              <a:ln>
                <a:prstDash val="solid"/>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Tabelle1!$D$6:$D$36</c:f>
              <c:numCache>
                <c:formatCode>General</c:formatCode>
                <c:ptCount val="30"/>
                <c:pt idx="0">
                  <c:v>3284.12025299751</c:v>
                </c:pt>
                <c:pt idx="1">
                  <c:v>3271.16316082241</c:v>
                </c:pt>
                <c:pt idx="2">
                  <c:v>3271.16316082241</c:v>
                </c:pt>
                <c:pt idx="3">
                  <c:v>3271.16316082241</c:v>
                </c:pt>
                <c:pt idx="4">
                  <c:v>3288.59077193246</c:v>
                </c:pt>
                <c:pt idx="5">
                  <c:v>3271.16316082241</c:v>
                </c:pt>
                <c:pt idx="7">
                  <c:v>3284.12025299751</c:v>
                </c:pt>
                <c:pt idx="9">
                  <c:v>3302.52612809018</c:v>
                </c:pt>
                <c:pt idx="11">
                  <c:v>3297.78831937188</c:v>
                </c:pt>
                <c:pt idx="13">
                  <c:v>3293.14505021482</c:v>
                </c:pt>
                <c:pt idx="15">
                  <c:v>3288.59077193246</c:v>
                </c:pt>
                <c:pt idx="17">
                  <c:v>3284.12025299751</c:v>
                </c:pt>
                <c:pt idx="19">
                  <c:v>3284.12025299751</c:v>
                </c:pt>
                <c:pt idx="21">
                  <c:v>3302.52612809018</c:v>
                </c:pt>
                <c:pt idx="23">
                  <c:v>3302.52612809018</c:v>
                </c:pt>
                <c:pt idx="25">
                  <c:v>3307.36437102348</c:v>
                </c:pt>
                <c:pt idx="27">
                  <c:v>3275.41099813719</c:v>
                </c:pt>
                <c:pt idx="29">
                  <c:v>3271.16316082241</c:v>
                </c:pt>
              </c:numCache>
            </c:numRef>
          </c:val>
          <c:smooth val="0"/>
        </c:ser>
        <c:ser>
          <c:idx val="3"/>
          <c:order val="3"/>
          <c:tx>
            <c:strRef>
              <c:f>Tabelle1!$E$4:$E$5</c:f>
              <c:strCache>
                <c:ptCount val="1"/>
                <c:pt idx="0">
                  <c:v>VP46_1_H300_V150_C45_MF_285</c:v>
                </c:pt>
              </c:strCache>
            </c:strRef>
          </c:tx>
          <c:spPr>
            <a:ln>
              <a:prstDash val="dash"/>
            </a:ln>
          </c:spPr>
          <c:marker>
            <c:spPr>
              <a:ln>
                <a:prstDash val="dash"/>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Tabelle1!$E$6:$E$36</c:f>
              <c:numCache>
                <c:formatCode>General</c:formatCode>
                <c:ptCount val="30"/>
                <c:pt idx="0">
                  <c:v>4511.65530114235</c:v>
                </c:pt>
                <c:pt idx="1">
                  <c:v>4511.65530114235</c:v>
                </c:pt>
                <c:pt idx="2">
                  <c:v>4511.65530114235</c:v>
                </c:pt>
                <c:pt idx="3">
                  <c:v>4538.1280161232</c:v>
                </c:pt>
                <c:pt idx="4">
                  <c:v>4538.1280161232</c:v>
                </c:pt>
                <c:pt idx="5">
                  <c:v>4549.42561645111</c:v>
                </c:pt>
                <c:pt idx="7">
                  <c:v>4543.71988945037</c:v>
                </c:pt>
                <c:pt idx="9">
                  <c:v>4511.65530114235</c:v>
                </c:pt>
                <c:pt idx="11">
                  <c:v>4555.25229603696</c:v>
                </c:pt>
                <c:pt idx="13">
                  <c:v>4511.65530114235</c:v>
                </c:pt>
                <c:pt idx="15">
                  <c:v>4521.97057378286</c:v>
                </c:pt>
                <c:pt idx="17">
                  <c:v>4521.97057378286</c:v>
                </c:pt>
                <c:pt idx="19">
                  <c:v>4511.65530114235</c:v>
                </c:pt>
                <c:pt idx="21">
                  <c:v>4521.97057378286</c:v>
                </c:pt>
                <c:pt idx="23">
                  <c:v>4549.42561645111</c:v>
                </c:pt>
                <c:pt idx="25">
                  <c:v>4511.65530114235</c:v>
                </c:pt>
                <c:pt idx="27">
                  <c:v>4538.1280161232</c:v>
                </c:pt>
                <c:pt idx="29">
                  <c:v>4511.65530114235</c:v>
                </c:pt>
              </c:numCache>
            </c:numRef>
          </c:val>
          <c:smooth val="0"/>
        </c:ser>
        <c:ser>
          <c:idx val="4"/>
          <c:order val="4"/>
          <c:tx>
            <c:strRef>
              <c:f>Tabelle1!$F$4:$F$5</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Tabelle1!$F$6:$F$36</c:f>
              <c:numCache>
                <c:formatCode>General</c:formatCode>
                <c:ptCount val="30"/>
                <c:pt idx="0">
                  <c:v>6020.078403826948</c:v>
                </c:pt>
                <c:pt idx="1">
                  <c:v>6070.55150409208</c:v>
                </c:pt>
                <c:pt idx="2">
                  <c:v>6062.909083320148</c:v>
                </c:pt>
                <c:pt idx="3">
                  <c:v>6062.909083320148</c:v>
                </c:pt>
                <c:pt idx="4">
                  <c:v>6033.83542082055</c:v>
                </c:pt>
                <c:pt idx="5">
                  <c:v>6033.83542082055</c:v>
                </c:pt>
                <c:pt idx="7">
                  <c:v>6033.83542082055</c:v>
                </c:pt>
                <c:pt idx="9">
                  <c:v>6062.909083320148</c:v>
                </c:pt>
                <c:pt idx="11">
                  <c:v>6055.42530702752</c:v>
                </c:pt>
                <c:pt idx="13">
                  <c:v>6055.42530702752</c:v>
                </c:pt>
                <c:pt idx="15">
                  <c:v>6070.55150409208</c:v>
                </c:pt>
                <c:pt idx="17">
                  <c:v>6055.42530702752</c:v>
                </c:pt>
                <c:pt idx="19">
                  <c:v>6013.3685795007</c:v>
                </c:pt>
                <c:pt idx="21">
                  <c:v>6020.078403826948</c:v>
                </c:pt>
                <c:pt idx="23">
                  <c:v>6026.898352801999</c:v>
                </c:pt>
                <c:pt idx="25">
                  <c:v>6033.83542082055</c:v>
                </c:pt>
                <c:pt idx="27">
                  <c:v>6062.909083320148</c:v>
                </c:pt>
                <c:pt idx="29">
                  <c:v>6040.89698991512</c:v>
                </c:pt>
              </c:numCache>
            </c:numRef>
          </c:val>
          <c:smooth val="0"/>
        </c:ser>
        <c:ser>
          <c:idx val="5"/>
          <c:order val="5"/>
          <c:tx>
            <c:strRef>
              <c:f>Tabelle1!$G$4:$G$5</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Tabelle1!$A$6:$A$36</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Tabelle1!$G$6:$G$36</c:f>
              <c:numCache>
                <c:formatCode>General</c:formatCode>
                <c:ptCount val="30"/>
                <c:pt idx="0">
                  <c:v>7266.37693020968</c:v>
                </c:pt>
                <c:pt idx="1">
                  <c:v>7242.65137650295</c:v>
                </c:pt>
                <c:pt idx="2">
                  <c:v>7220.1599590732</c:v>
                </c:pt>
                <c:pt idx="3">
                  <c:v>7220.1599590732</c:v>
                </c:pt>
                <c:pt idx="4">
                  <c:v>7220.1599590732</c:v>
                </c:pt>
                <c:pt idx="5">
                  <c:v>7274.60100025146</c:v>
                </c:pt>
                <c:pt idx="7">
                  <c:v>7250.4114746897</c:v>
                </c:pt>
                <c:pt idx="9">
                  <c:v>7220.1599590732</c:v>
                </c:pt>
                <c:pt idx="11">
                  <c:v>7220.1599590732</c:v>
                </c:pt>
                <c:pt idx="13">
                  <c:v>7220.1599590732</c:v>
                </c:pt>
                <c:pt idx="15">
                  <c:v>7282.99940785471</c:v>
                </c:pt>
                <c:pt idx="17">
                  <c:v>7250.4114746897</c:v>
                </c:pt>
                <c:pt idx="19">
                  <c:v>7266.37693020968</c:v>
                </c:pt>
                <c:pt idx="21">
                  <c:v>7235.02809501532</c:v>
                </c:pt>
                <c:pt idx="23">
                  <c:v>7250.4114746897</c:v>
                </c:pt>
                <c:pt idx="25">
                  <c:v>7274.60100025146</c:v>
                </c:pt>
                <c:pt idx="27">
                  <c:v>7258.31696556339</c:v>
                </c:pt>
                <c:pt idx="29">
                  <c:v>7266.37693020968</c:v>
                </c:pt>
              </c:numCache>
            </c:numRef>
          </c:val>
          <c:smooth val="0"/>
        </c:ser>
        <c:dLbls>
          <c:showLegendKey val="0"/>
          <c:showVal val="0"/>
          <c:showCatName val="0"/>
          <c:showSerName val="0"/>
          <c:showPercent val="0"/>
          <c:showBubbleSize val="0"/>
        </c:dLbls>
        <c:marker val="1"/>
        <c:smooth val="0"/>
        <c:axId val="-81648480"/>
        <c:axId val="-176190416"/>
      </c:lineChart>
      <c:catAx>
        <c:axId val="-8164848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176190416"/>
        <c:crosses val="autoZero"/>
        <c:auto val="1"/>
        <c:lblAlgn val="ctr"/>
        <c:lblOffset val="100"/>
        <c:tickLblSkip val="5"/>
        <c:tickMarkSkip val="5"/>
        <c:noMultiLvlLbl val="0"/>
      </c:catAx>
      <c:valAx>
        <c:axId val="-176190416"/>
        <c:scaling>
          <c:orientation val="minMax"/>
        </c:scaling>
        <c:delete val="0"/>
        <c:axPos val="l"/>
        <c:majorGridlines/>
        <c:title>
          <c:tx>
            <c:rich>
              <a:bodyPr/>
              <a:lstStyle/>
              <a:p>
                <a:pPr>
                  <a:defRPr sz="1800" b="0"/>
                </a:pPr>
                <a:r>
                  <a:rPr lang="de-DE" sz="1800" b="0" dirty="0" smtClean="0"/>
                  <a:t>Total Power [W]</a:t>
                </a:r>
                <a:endParaRPr lang="de-DE" sz="1800" b="0" dirty="0"/>
              </a:p>
            </c:rich>
          </c:tx>
          <c:layout>
            <c:manualLayout>
              <c:xMode val="edge"/>
              <c:yMode val="edge"/>
              <c:x val="0.00674527299766306"/>
              <c:y val="0.301427196291058"/>
            </c:manualLayout>
          </c:layout>
          <c:overlay val="0"/>
        </c:title>
        <c:numFmt formatCode="General" sourceLinked="1"/>
        <c:majorTickMark val="none"/>
        <c:minorTickMark val="none"/>
        <c:tickLblPos val="nextTo"/>
        <c:txPr>
          <a:bodyPr/>
          <a:lstStyle/>
          <a:p>
            <a:pPr>
              <a:defRPr sz="1600"/>
            </a:pPr>
            <a:endParaRPr lang="pt-BR"/>
          </a:p>
        </c:txPr>
        <c:crossAx val="-81648480"/>
        <c:crosses val="autoZero"/>
        <c:crossBetween val="between"/>
      </c:valAx>
    </c:plotArea>
    <c:legend>
      <c:legendPos val="r"/>
      <c:layout>
        <c:manualLayout>
          <c:xMode val="edge"/>
          <c:yMode val="edge"/>
          <c:x val="0.656978861270448"/>
          <c:y val="0.606967428885746"/>
          <c:w val="0.340323029530487"/>
          <c:h val="0.235429632248939"/>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0.716373032566185</c:v>
                </c:pt>
                <c:pt idx="1">
                  <c:v>0.741556251083916</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0.743766973804948</c:v>
                </c:pt>
                <c:pt idx="1">
                  <c:v>0.74824160555037</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0.664690107694401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0.685494775523955</c:v>
                </c:pt>
              </c:numCache>
            </c:numRef>
          </c:val>
          <c:smooth val="0"/>
        </c:ser>
        <c:dLbls>
          <c:showLegendKey val="0"/>
          <c:showVal val="0"/>
          <c:showCatName val="0"/>
          <c:showSerName val="0"/>
          <c:showPercent val="0"/>
          <c:showBubbleSize val="0"/>
        </c:dLbls>
        <c:marker val="1"/>
        <c:smooth val="0"/>
        <c:axId val="-78707200"/>
        <c:axId val="-80627712"/>
      </c:lineChart>
      <c:catAx>
        <c:axId val="-78707200"/>
        <c:scaling>
          <c:orientation val="minMax"/>
        </c:scaling>
        <c:delete val="0"/>
        <c:axPos val="b"/>
        <c:numFmt formatCode="General" sourceLinked="0"/>
        <c:majorTickMark val="none"/>
        <c:minorTickMark val="none"/>
        <c:tickLblPos val="nextTo"/>
        <c:txPr>
          <a:bodyPr/>
          <a:lstStyle/>
          <a:p>
            <a:pPr>
              <a:defRPr sz="1200"/>
            </a:pPr>
            <a:endParaRPr lang="pt-BR"/>
          </a:p>
        </c:txPr>
        <c:crossAx val="-80627712"/>
        <c:crosses val="autoZero"/>
        <c:auto val="1"/>
        <c:lblAlgn val="ctr"/>
        <c:lblOffset val="100"/>
        <c:noMultiLvlLbl val="0"/>
      </c:catAx>
      <c:valAx>
        <c:axId val="-80627712"/>
        <c:scaling>
          <c:orientation val="minMax"/>
          <c:max val="0.8"/>
          <c:min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7870720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[CuttingResults_AISI1045_ALL_E085_method3_20160429.xlsx]Tabelle1!PivotTable1</c:name>
    <c:fmtId val="109"/>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0.0762640163367723</c:v>
                </c:pt>
                <c:pt idx="1">
                  <c:v>0.0657906253529916</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0.0545025514477242</c:v>
                </c:pt>
                <c:pt idx="1">
                  <c:v>0.0648545272372474</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0.0512493192098609</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0.042802405944267</c:v>
                </c:pt>
              </c:numCache>
            </c:numRef>
          </c:val>
          <c:smooth val="0"/>
        </c:ser>
        <c:dLbls>
          <c:showLegendKey val="0"/>
          <c:showVal val="0"/>
          <c:showCatName val="0"/>
          <c:showSerName val="0"/>
          <c:showPercent val="0"/>
          <c:showBubbleSize val="0"/>
        </c:dLbls>
        <c:marker val="1"/>
        <c:smooth val="0"/>
        <c:axId val="-80879248"/>
        <c:axId val="-79504720"/>
      </c:lineChart>
      <c:catAx>
        <c:axId val="-80879248"/>
        <c:scaling>
          <c:orientation val="minMax"/>
        </c:scaling>
        <c:delete val="0"/>
        <c:axPos val="b"/>
        <c:numFmt formatCode="General" sourceLinked="0"/>
        <c:majorTickMark val="none"/>
        <c:minorTickMark val="none"/>
        <c:tickLblPos val="nextTo"/>
        <c:txPr>
          <a:bodyPr/>
          <a:lstStyle/>
          <a:p>
            <a:pPr>
              <a:defRPr sz="1200"/>
            </a:pPr>
            <a:endParaRPr lang="pt-BR"/>
          </a:p>
        </c:txPr>
        <c:crossAx val="-79504720"/>
        <c:crosses val="autoZero"/>
        <c:auto val="1"/>
        <c:lblAlgn val="ctr"/>
        <c:lblOffset val="100"/>
        <c:noMultiLvlLbl val="0"/>
      </c:catAx>
      <c:valAx>
        <c:axId val="-79504720"/>
        <c:scaling>
          <c:orientation val="minMax"/>
          <c:max val="0.2"/>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8087924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[CuttingResults_AISI1045_ALL_E085_method3_20160429.xlsx]Tabelle1!PivotTable1</c:name>
    <c:fmtId val="105"/>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493.521347724224</c:v>
                </c:pt>
                <c:pt idx="1">
                  <c:v>630.1998006169553</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685.1877200968256</c:v>
                </c:pt>
                <c:pt idx="1">
                  <c:v>843.2458233127522</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1715.980660967612</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1974.29509245226</c:v>
                </c:pt>
              </c:numCache>
            </c:numRef>
          </c:val>
          <c:smooth val="0"/>
        </c:ser>
        <c:dLbls>
          <c:showLegendKey val="0"/>
          <c:showVal val="0"/>
          <c:showCatName val="0"/>
          <c:showSerName val="0"/>
          <c:showPercent val="0"/>
          <c:showBubbleSize val="0"/>
        </c:dLbls>
        <c:marker val="1"/>
        <c:smooth val="0"/>
        <c:axId val="-755269552"/>
        <c:axId val="-755267232"/>
      </c:lineChart>
      <c:catAx>
        <c:axId val="-755269552"/>
        <c:scaling>
          <c:orientation val="minMax"/>
        </c:scaling>
        <c:delete val="0"/>
        <c:axPos val="b"/>
        <c:numFmt formatCode="General" sourceLinked="0"/>
        <c:majorTickMark val="none"/>
        <c:minorTickMark val="none"/>
        <c:tickLblPos val="nextTo"/>
        <c:txPr>
          <a:bodyPr/>
          <a:lstStyle/>
          <a:p>
            <a:pPr>
              <a:defRPr sz="1200"/>
            </a:pPr>
            <a:endParaRPr lang="pt-BR"/>
          </a:p>
        </c:txPr>
        <c:crossAx val="-755267232"/>
        <c:crosses val="autoZero"/>
        <c:auto val="1"/>
        <c:lblAlgn val="ctr"/>
        <c:lblOffset val="100"/>
        <c:noMultiLvlLbl val="0"/>
      </c:catAx>
      <c:valAx>
        <c:axId val="-755267232"/>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 </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75526955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[CuttingResults_AISI1045_ALL_E085_method3_20160429.xlsx]Tabelle1!PivotTable1</c:name>
    <c:fmtId val="10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0.207362951097042</c:v>
                </c:pt>
                <c:pt idx="1">
                  <c:v>0.192653123563092</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0.201730474747328</c:v>
                </c:pt>
                <c:pt idx="1">
                  <c:v>0.186903867212383</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0.284060573095739</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0.271702818531778</c:v>
                </c:pt>
              </c:numCache>
            </c:numRef>
          </c:val>
          <c:smooth val="0"/>
        </c:ser>
        <c:dLbls>
          <c:showLegendKey val="0"/>
          <c:showVal val="0"/>
          <c:showCatName val="0"/>
          <c:showSerName val="0"/>
          <c:showPercent val="0"/>
          <c:showBubbleSize val="0"/>
        </c:dLbls>
        <c:marker val="1"/>
        <c:smooth val="0"/>
        <c:axId val="-219329376"/>
        <c:axId val="-219327600"/>
      </c:lineChart>
      <c:catAx>
        <c:axId val="-219329376"/>
        <c:scaling>
          <c:orientation val="minMax"/>
        </c:scaling>
        <c:delete val="0"/>
        <c:axPos val="b"/>
        <c:numFmt formatCode="General" sourceLinked="0"/>
        <c:majorTickMark val="none"/>
        <c:minorTickMark val="none"/>
        <c:tickLblPos val="nextTo"/>
        <c:txPr>
          <a:bodyPr/>
          <a:lstStyle/>
          <a:p>
            <a:pPr>
              <a:defRPr sz="1200"/>
            </a:pPr>
            <a:endParaRPr lang="pt-BR"/>
          </a:p>
        </c:txPr>
        <c:crossAx val="-219327600"/>
        <c:crosses val="autoZero"/>
        <c:auto val="1"/>
        <c:lblAlgn val="ctr"/>
        <c:lblOffset val="100"/>
        <c:noMultiLvlLbl val="0"/>
      </c:catAx>
      <c:valAx>
        <c:axId val="-219327600"/>
        <c:scaling>
          <c:orientation val="minMax"/>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21932937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[CuttingResults_AISI1045_ALL_E085_method3_20160429.xlsx]Tabelle1!PivotTable1</c:name>
    <c:fmtId val="113"/>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Tabelle1!$A$6:$A$8</c:f>
              <c:strCache>
                <c:ptCount val="2"/>
                <c:pt idx="0">
                  <c:v>100,00</c:v>
                </c:pt>
                <c:pt idx="1">
                  <c:v>150,00</c:v>
                </c:pt>
              </c:strCache>
            </c:strRef>
          </c:cat>
          <c:val>
            <c:numRef>
              <c:f>Tabelle1!$B$6:$B$8</c:f>
              <c:numCache>
                <c:formatCode>General</c:formatCode>
                <c:ptCount val="2"/>
                <c:pt idx="0">
                  <c:v>181.507448299056</c:v>
                </c:pt>
                <c:pt idx="1">
                  <c:v>215.211869982175</c:v>
                </c:pt>
              </c:numCache>
            </c:numRef>
          </c:val>
          <c:smooth val="0"/>
        </c:ser>
        <c:ser>
          <c:idx val="1"/>
          <c:order val="1"/>
          <c:tx>
            <c:strRef>
              <c:f>Tabelle1!$C$4:$C$5</c:f>
              <c:strCache>
                <c:ptCount val="1"/>
                <c:pt idx="0">
                  <c:v>300,00</c:v>
                </c:pt>
              </c:strCache>
            </c:strRef>
          </c:tx>
          <c:cat>
            <c:strRef>
              <c:f>Tabelle1!$A$6:$A$8</c:f>
              <c:strCache>
                <c:ptCount val="2"/>
                <c:pt idx="0">
                  <c:v>100,00</c:v>
                </c:pt>
                <c:pt idx="1">
                  <c:v>150,00</c:v>
                </c:pt>
              </c:strCache>
            </c:strRef>
          </c:cat>
          <c:val>
            <c:numRef>
              <c:f>Tabelle1!$C$6:$C$8</c:f>
              <c:numCache>
                <c:formatCode>General</c:formatCode>
                <c:ptCount val="2"/>
                <c:pt idx="0">
                  <c:v>185.1206616784145</c:v>
                </c:pt>
                <c:pt idx="1">
                  <c:v>292.601271613008</c:v>
                </c:pt>
              </c:numCache>
            </c:numRef>
          </c:val>
          <c:smooth val="0"/>
        </c:ser>
        <c:ser>
          <c:idx val="2"/>
          <c:order val="2"/>
          <c:tx>
            <c:strRef>
              <c:f>Tabelle1!$D$4:$D$5</c:f>
              <c:strCache>
                <c:ptCount val="1"/>
                <c:pt idx="0">
                  <c:v>400,00</c:v>
                </c:pt>
              </c:strCache>
            </c:strRef>
          </c:tx>
          <c:cat>
            <c:strRef>
              <c:f>Tabelle1!$A$6:$A$8</c:f>
              <c:strCache>
                <c:ptCount val="2"/>
                <c:pt idx="0">
                  <c:v>100,00</c:v>
                </c:pt>
                <c:pt idx="1">
                  <c:v>150,00</c:v>
                </c:pt>
              </c:strCache>
            </c:strRef>
          </c:cat>
          <c:val>
            <c:numRef>
              <c:f>Tabelle1!$D$6:$D$8</c:f>
              <c:numCache>
                <c:formatCode>General</c:formatCode>
                <c:ptCount val="2"/>
                <c:pt idx="1">
                  <c:v>309.5918581500479</c:v>
                </c:pt>
              </c:numCache>
            </c:numRef>
          </c:val>
          <c:smooth val="0"/>
        </c:ser>
        <c:ser>
          <c:idx val="3"/>
          <c:order val="3"/>
          <c:tx>
            <c:strRef>
              <c:f>Tabelle1!$E$4:$E$5</c:f>
              <c:strCache>
                <c:ptCount val="1"/>
                <c:pt idx="0">
                  <c:v>500,00</c:v>
                </c:pt>
              </c:strCache>
            </c:strRef>
          </c:tx>
          <c:cat>
            <c:strRef>
              <c:f>Tabelle1!$A$6:$A$8</c:f>
              <c:strCache>
                <c:ptCount val="2"/>
                <c:pt idx="0">
                  <c:v>100,00</c:v>
                </c:pt>
                <c:pt idx="1">
                  <c:v>150,00</c:v>
                </c:pt>
              </c:strCache>
            </c:strRef>
          </c:cat>
          <c:val>
            <c:numRef>
              <c:f>Tabelle1!$E$6:$E$8</c:f>
              <c:numCache>
                <c:formatCode>General</c:formatCode>
                <c:ptCount val="2"/>
                <c:pt idx="1">
                  <c:v>311.018415110891</c:v>
                </c:pt>
              </c:numCache>
            </c:numRef>
          </c:val>
          <c:smooth val="0"/>
        </c:ser>
        <c:dLbls>
          <c:showLegendKey val="0"/>
          <c:showVal val="0"/>
          <c:showCatName val="0"/>
          <c:showSerName val="0"/>
          <c:showPercent val="0"/>
          <c:showBubbleSize val="0"/>
        </c:dLbls>
        <c:marker val="1"/>
        <c:smooth val="0"/>
        <c:axId val="-145511808"/>
        <c:axId val="-737689856"/>
      </c:lineChart>
      <c:catAx>
        <c:axId val="-145511808"/>
        <c:scaling>
          <c:orientation val="minMax"/>
        </c:scaling>
        <c:delete val="0"/>
        <c:axPos val="b"/>
        <c:numFmt formatCode="General" sourceLinked="0"/>
        <c:majorTickMark val="none"/>
        <c:minorTickMark val="none"/>
        <c:tickLblPos val="nextTo"/>
        <c:txPr>
          <a:bodyPr/>
          <a:lstStyle/>
          <a:p>
            <a:pPr>
              <a:defRPr sz="1200"/>
            </a:pPr>
            <a:endParaRPr lang="pt-BR"/>
          </a:p>
        </c:txPr>
        <c:crossAx val="-737689856"/>
        <c:crosses val="autoZero"/>
        <c:auto val="1"/>
        <c:lblAlgn val="ctr"/>
        <c:lblOffset val="100"/>
        <c:noMultiLvlLbl val="0"/>
      </c:catAx>
      <c:valAx>
        <c:axId val="-737689856"/>
        <c:scaling>
          <c:orientation val="minMax"/>
          <c:max val="1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45511808"/>
        <c:crosses val="autoZero"/>
        <c:crossBetween val="between"/>
      </c:valAx>
    </c:plotArea>
    <c:legend>
      <c:legendPos val="t"/>
      <c:layout>
        <c:manualLayout>
          <c:xMode val="edge"/>
          <c:yMode val="edge"/>
          <c:x val="0.0461023938516635"/>
          <c:y val="0.0540636510473195"/>
          <c:w val="0.920698680538764"/>
          <c:h val="0.0901515216258022"/>
        </c:manualLayout>
      </c:layout>
      <c:overlay val="0"/>
    </c:legend>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78"/>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1446.9037400848</c:v>
                </c:pt>
                <c:pt idx="8">
                  <c:v>1500.71397804497</c:v>
                </c:pt>
                <c:pt idx="9">
                  <c:v>1451.36601513947</c:v>
                </c:pt>
                <c:pt idx="10">
                  <c:v>1450.71752446433</c:v>
                </c:pt>
                <c:pt idx="12">
                  <c:v>1523.3012695283</c:v>
                </c:pt>
                <c:pt idx="13">
                  <c:v>1526.93398958436</c:v>
                </c:pt>
                <c:pt idx="14">
                  <c:v>1392.7929841717</c:v>
                </c:pt>
                <c:pt idx="16">
                  <c:v>1493.13623572336</c:v>
                </c:pt>
                <c:pt idx="17">
                  <c:v>1594.05538233913</c:v>
                </c:pt>
                <c:pt idx="18">
                  <c:v>1427.9538147497</c:v>
                </c:pt>
                <c:pt idx="20">
                  <c:v>1554.7901249924</c:v>
                </c:pt>
                <c:pt idx="21">
                  <c:v>1602.51649310818</c:v>
                </c:pt>
                <c:pt idx="22">
                  <c:v>1624.03724013384</c:v>
                </c:pt>
                <c:pt idx="24">
                  <c:v>1635.06895879657</c:v>
                </c:pt>
                <c:pt idx="25">
                  <c:v>1589.23060433661</c:v>
                </c:pt>
                <c:pt idx="26">
                  <c:v>1724.20130418782</c:v>
                </c:pt>
                <c:pt idx="28">
                  <c:v>1825.94558127262</c:v>
                </c:pt>
                <c:pt idx="29">
                  <c:v>1704.95926410644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2227.41180513933</c:v>
                </c:pt>
                <c:pt idx="8">
                  <c:v>2165.40735423251</c:v>
                </c:pt>
                <c:pt idx="9">
                  <c:v>2208.02086667576</c:v>
                </c:pt>
                <c:pt idx="10">
                  <c:v>2199.8849820815</c:v>
                </c:pt>
                <c:pt idx="12">
                  <c:v>2261.38436491876</c:v>
                </c:pt>
                <c:pt idx="13">
                  <c:v>2203.789860817818</c:v>
                </c:pt>
                <c:pt idx="14">
                  <c:v>2195.24054311549</c:v>
                </c:pt>
                <c:pt idx="16">
                  <c:v>2222.40026078774</c:v>
                </c:pt>
                <c:pt idx="17">
                  <c:v>2237.23756104345</c:v>
                </c:pt>
                <c:pt idx="18">
                  <c:v>2244.57207659747</c:v>
                </c:pt>
                <c:pt idx="20">
                  <c:v>2246.19768827033</c:v>
                </c:pt>
                <c:pt idx="21">
                  <c:v>2273.37844228842</c:v>
                </c:pt>
                <c:pt idx="22">
                  <c:v>2258.79439540482</c:v>
                </c:pt>
                <c:pt idx="24">
                  <c:v>2343.35265292951</c:v>
                </c:pt>
                <c:pt idx="25">
                  <c:v>2365.7067385024</c:v>
                </c:pt>
                <c:pt idx="26">
                  <c:v>2380.78341403118</c:v>
                </c:pt>
                <c:pt idx="28">
                  <c:v>2543.54437371289</c:v>
                </c:pt>
                <c:pt idx="29">
                  <c:v>2526.241995429978</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2211.16656619859</c:v>
                </c:pt>
                <c:pt idx="1">
                  <c:v>2131.59831335058</c:v>
                </c:pt>
                <c:pt idx="2">
                  <c:v>2135.07403674298</c:v>
                </c:pt>
                <c:pt idx="3">
                  <c:v>2141.74901052824</c:v>
                </c:pt>
                <c:pt idx="4">
                  <c:v>2208.72428630808</c:v>
                </c:pt>
                <c:pt idx="5">
                  <c:v>2215.91905743139</c:v>
                </c:pt>
                <c:pt idx="7">
                  <c:v>2195.42853892083</c:v>
                </c:pt>
                <c:pt idx="9">
                  <c:v>2209.57290280913</c:v>
                </c:pt>
                <c:pt idx="11">
                  <c:v>2208.43539542742</c:v>
                </c:pt>
                <c:pt idx="13">
                  <c:v>2167.63301036212</c:v>
                </c:pt>
                <c:pt idx="15">
                  <c:v>2166.45473938585</c:v>
                </c:pt>
                <c:pt idx="17">
                  <c:v>2117.37982030718</c:v>
                </c:pt>
                <c:pt idx="19">
                  <c:v>2194.54958125475</c:v>
                </c:pt>
                <c:pt idx="21">
                  <c:v>2264.31157214832</c:v>
                </c:pt>
                <c:pt idx="23">
                  <c:v>2267.39718038409</c:v>
                </c:pt>
                <c:pt idx="25">
                  <c:v>2317.15078689073</c:v>
                </c:pt>
                <c:pt idx="27">
                  <c:v>2414.63797676592</c:v>
                </c:pt>
                <c:pt idx="29">
                  <c:v>2425.75149022328</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3086.57346374578</c:v>
                </c:pt>
                <c:pt idx="1">
                  <c:v>3075.82612218729</c:v>
                </c:pt>
                <c:pt idx="2">
                  <c:v>3108.60920920819</c:v>
                </c:pt>
                <c:pt idx="3">
                  <c:v>3077.50162564849</c:v>
                </c:pt>
                <c:pt idx="4">
                  <c:v>3148.42349478514</c:v>
                </c:pt>
                <c:pt idx="5">
                  <c:v>3128.8205240615</c:v>
                </c:pt>
                <c:pt idx="7">
                  <c:v>3066.20348995113</c:v>
                </c:pt>
                <c:pt idx="9">
                  <c:v>3055.41012428654</c:v>
                </c:pt>
                <c:pt idx="11">
                  <c:v>3081.72900177856</c:v>
                </c:pt>
                <c:pt idx="13">
                  <c:v>3082.41599259344</c:v>
                </c:pt>
                <c:pt idx="15">
                  <c:v>3094.53352516456</c:v>
                </c:pt>
                <c:pt idx="17">
                  <c:v>3131.20688626546</c:v>
                </c:pt>
                <c:pt idx="19">
                  <c:v>3135.83751966109</c:v>
                </c:pt>
                <c:pt idx="21">
                  <c:v>3145.09251705066</c:v>
                </c:pt>
                <c:pt idx="23">
                  <c:v>3184.87162060437</c:v>
                </c:pt>
                <c:pt idx="25">
                  <c:v>3226.84783543047</c:v>
                </c:pt>
                <c:pt idx="27">
                  <c:v>3394.07467477877</c:v>
                </c:pt>
                <c:pt idx="29">
                  <c:v>3375.80820621659</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3703.64776209678</c:v>
                </c:pt>
                <c:pt idx="1">
                  <c:v>3636.33955417399</c:v>
                </c:pt>
                <c:pt idx="2">
                  <c:v>3744.30184897134</c:v>
                </c:pt>
                <c:pt idx="3">
                  <c:v>3768.05354771292</c:v>
                </c:pt>
                <c:pt idx="4">
                  <c:v>3889.599889569819</c:v>
                </c:pt>
                <c:pt idx="5">
                  <c:v>4034.62290364694</c:v>
                </c:pt>
                <c:pt idx="7">
                  <c:v>3975.95216703713</c:v>
                </c:pt>
                <c:pt idx="9">
                  <c:v>4006.62473192641</c:v>
                </c:pt>
                <c:pt idx="11">
                  <c:v>3828.93249899793</c:v>
                </c:pt>
                <c:pt idx="13">
                  <c:v>3860.76101067366</c:v>
                </c:pt>
                <c:pt idx="15">
                  <c:v>3944.7605163865</c:v>
                </c:pt>
                <c:pt idx="17">
                  <c:v>3892.44917438014</c:v>
                </c:pt>
                <c:pt idx="19">
                  <c:v>3953.33814500527</c:v>
                </c:pt>
                <c:pt idx="21">
                  <c:v>3900.73338704566</c:v>
                </c:pt>
                <c:pt idx="23">
                  <c:v>3935.88811557716</c:v>
                </c:pt>
                <c:pt idx="25">
                  <c:v>3961.33812365218</c:v>
                </c:pt>
                <c:pt idx="27">
                  <c:v>4063.60597177528</c:v>
                </c:pt>
                <c:pt idx="29">
                  <c:v>4015.32447079746</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4552.407465131279</c:v>
                </c:pt>
                <c:pt idx="1">
                  <c:v>4621.68502272205</c:v>
                </c:pt>
                <c:pt idx="2">
                  <c:v>4751.05715775644</c:v>
                </c:pt>
                <c:pt idx="3">
                  <c:v>4866.237215744418</c:v>
                </c:pt>
                <c:pt idx="4">
                  <c:v>5104.83324508331</c:v>
                </c:pt>
                <c:pt idx="5">
                  <c:v>5095.382092904299</c:v>
                </c:pt>
                <c:pt idx="7">
                  <c:v>5000.6533241625</c:v>
                </c:pt>
                <c:pt idx="9">
                  <c:v>4892.14332443298</c:v>
                </c:pt>
                <c:pt idx="11">
                  <c:v>4847.52723036439</c:v>
                </c:pt>
                <c:pt idx="13">
                  <c:v>4814.49497457452</c:v>
                </c:pt>
                <c:pt idx="15">
                  <c:v>4792.03810382493</c:v>
                </c:pt>
                <c:pt idx="17">
                  <c:v>4843.67887567121</c:v>
                </c:pt>
                <c:pt idx="19">
                  <c:v>4845.07758365731</c:v>
                </c:pt>
                <c:pt idx="21">
                  <c:v>4887.45398500284</c:v>
                </c:pt>
                <c:pt idx="23">
                  <c:v>5004.19524495833</c:v>
                </c:pt>
                <c:pt idx="25">
                  <c:v>5045.19057343824</c:v>
                </c:pt>
                <c:pt idx="27">
                  <c:v>5110.31955440577</c:v>
                </c:pt>
                <c:pt idx="29">
                  <c:v>4981.06342264653</c:v>
                </c:pt>
              </c:numCache>
            </c:numRef>
          </c:val>
          <c:smooth val="0"/>
        </c:ser>
        <c:dLbls>
          <c:showLegendKey val="0"/>
          <c:showVal val="0"/>
          <c:showCatName val="0"/>
          <c:showSerName val="0"/>
          <c:showPercent val="0"/>
          <c:showBubbleSize val="0"/>
        </c:dLbls>
        <c:marker val="1"/>
        <c:smooth val="0"/>
        <c:axId val="-623900992"/>
        <c:axId val="-623898560"/>
      </c:lineChart>
      <c:catAx>
        <c:axId val="-62390099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623898560"/>
        <c:crosses val="autoZero"/>
        <c:auto val="1"/>
        <c:lblAlgn val="ctr"/>
        <c:lblOffset val="100"/>
        <c:tickLblSkip val="5"/>
        <c:tickMarkSkip val="5"/>
        <c:noMultiLvlLbl val="0"/>
      </c:catAx>
      <c:valAx>
        <c:axId val="-623898560"/>
        <c:scaling>
          <c:orientation val="minMax"/>
        </c:scaling>
        <c:delete val="0"/>
        <c:axPos val="l"/>
        <c:majorGridlines/>
        <c:title>
          <c:tx>
            <c:rich>
              <a:bodyPr anchor="ctr" anchorCtr="1"/>
              <a:lstStyle/>
              <a:p>
                <a:pPr>
                  <a:defRPr sz="1800" b="0"/>
                </a:pPr>
                <a:r>
                  <a:rPr lang="de-DE" sz="1800" b="0" baseline="0" dirty="0" err="1" smtClean="0"/>
                  <a:t>Energy</a:t>
                </a:r>
                <a:r>
                  <a:rPr lang="de-DE" sz="1800" b="0" dirty="0" smtClean="0"/>
                  <a:t> </a:t>
                </a:r>
                <a:r>
                  <a:rPr lang="de-DE" sz="1800" b="0" dirty="0" err="1" smtClean="0"/>
                  <a:t>carried</a:t>
                </a:r>
                <a:r>
                  <a:rPr lang="de-DE" sz="1800" b="0" baseline="0" dirty="0" smtClean="0"/>
                  <a:t> </a:t>
                </a:r>
                <a:r>
                  <a:rPr lang="de-DE" sz="1800" b="0" dirty="0" err="1" smtClean="0"/>
                  <a:t>away</a:t>
                </a:r>
                <a:r>
                  <a:rPr lang="de-DE" sz="1800" b="0" dirty="0" smtClean="0"/>
                  <a:t> </a:t>
                </a:r>
                <a:r>
                  <a:rPr lang="de-DE" sz="1800" b="0" dirty="0" err="1" smtClean="0"/>
                  <a:t>by</a:t>
                </a:r>
                <a:r>
                  <a:rPr lang="de-DE" sz="1800" b="0" dirty="0" smtClean="0"/>
                  <a:t> </a:t>
                </a:r>
                <a:r>
                  <a:rPr lang="de-DE" sz="1800" b="0" dirty="0" err="1" smtClean="0"/>
                  <a:t>chip</a:t>
                </a:r>
                <a:r>
                  <a:rPr lang="de-DE" sz="1800" b="0" dirty="0" smtClean="0"/>
                  <a:t> [W]</a:t>
                </a:r>
                <a:endParaRPr lang="de-DE" sz="1800" b="0" dirty="0"/>
              </a:p>
            </c:rich>
          </c:tx>
          <c:layout>
            <c:manualLayout>
              <c:xMode val="edge"/>
              <c:yMode val="edge"/>
              <c:x val="0.0"/>
              <c:y val="0.0619175310388182"/>
            </c:manualLayout>
          </c:layout>
          <c:overlay val="0"/>
        </c:title>
        <c:numFmt formatCode="General" sourceLinked="1"/>
        <c:majorTickMark val="none"/>
        <c:minorTickMark val="none"/>
        <c:tickLblPos val="nextTo"/>
        <c:txPr>
          <a:bodyPr/>
          <a:lstStyle/>
          <a:p>
            <a:pPr>
              <a:defRPr sz="1600"/>
            </a:pPr>
            <a:endParaRPr lang="pt-BR"/>
          </a:p>
        </c:txPr>
        <c:crossAx val="-623900992"/>
        <c:crosses val="autoZero"/>
        <c:crossBetween val="between"/>
      </c:valAx>
    </c:plotArea>
    <c:legend>
      <c:legendPos val="r"/>
      <c:layout>
        <c:manualLayout>
          <c:xMode val="edge"/>
          <c:yMode val="edge"/>
          <c:x val="0.656978861270448"/>
          <c:y val="0.594492967153858"/>
          <c:w val="0.340323029530487"/>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85"/>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0.606940566944793</c:v>
                </c:pt>
                <c:pt idx="8">
                  <c:v>0.629512639592187</c:v>
                </c:pt>
                <c:pt idx="9">
                  <c:v>0.606755412653708</c:v>
                </c:pt>
                <c:pt idx="10">
                  <c:v>0.608540355783117</c:v>
                </c:pt>
                <c:pt idx="12">
                  <c:v>0.638987453374779</c:v>
                </c:pt>
                <c:pt idx="13">
                  <c:v>0.636120120620427</c:v>
                </c:pt>
                <c:pt idx="14">
                  <c:v>0.577064913403228</c:v>
                </c:pt>
                <c:pt idx="16">
                  <c:v>0.620925415633711</c:v>
                </c:pt>
                <c:pt idx="17">
                  <c:v>0.665254125393241</c:v>
                </c:pt>
                <c:pt idx="18">
                  <c:v>0.592735410420767</c:v>
                </c:pt>
                <c:pt idx="20">
                  <c:v>0.648867383298867</c:v>
                </c:pt>
                <c:pt idx="21">
                  <c:v>0.669945104072724</c:v>
                </c:pt>
                <c:pt idx="22">
                  <c:v>0.681243717849897</c:v>
                </c:pt>
                <c:pt idx="24">
                  <c:v>0.685871252767417</c:v>
                </c:pt>
                <c:pt idx="25">
                  <c:v>0.666643189370391</c:v>
                </c:pt>
                <c:pt idx="26">
                  <c:v>0.724457963916778</c:v>
                </c:pt>
                <c:pt idx="28">
                  <c:v>0.767207874636605</c:v>
                </c:pt>
                <c:pt idx="29">
                  <c:v>0.716373032566185</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0.649149359484484</c:v>
                </c:pt>
                <c:pt idx="8">
                  <c:v>0.635756118429168</c:v>
                </c:pt>
                <c:pt idx="9">
                  <c:v>0.650077467272128</c:v>
                </c:pt>
                <c:pt idx="10">
                  <c:v>0.647682129741184</c:v>
                </c:pt>
                <c:pt idx="12">
                  <c:v>0.665788554203484</c:v>
                </c:pt>
                <c:pt idx="13">
                  <c:v>0.648831789926567</c:v>
                </c:pt>
                <c:pt idx="14">
                  <c:v>0.640753119427734</c:v>
                </c:pt>
                <c:pt idx="16">
                  <c:v>0.651558803178856</c:v>
                </c:pt>
                <c:pt idx="17">
                  <c:v>0.650996540820579</c:v>
                </c:pt>
                <c:pt idx="18">
                  <c:v>0.655152149212357</c:v>
                </c:pt>
                <c:pt idx="20">
                  <c:v>0.660402825385751</c:v>
                </c:pt>
                <c:pt idx="21">
                  <c:v>0.667456056877622</c:v>
                </c:pt>
                <c:pt idx="22">
                  <c:v>0.659303400504561</c:v>
                </c:pt>
                <c:pt idx="24">
                  <c:v>0.683984507753712</c:v>
                </c:pt>
                <c:pt idx="25">
                  <c:v>0.694563325682009</c:v>
                </c:pt>
                <c:pt idx="26">
                  <c:v>0.6938474622087</c:v>
                </c:pt>
                <c:pt idx="28">
                  <c:v>0.741281965555895</c:v>
                </c:pt>
                <c:pt idx="29">
                  <c:v>0.743766973804948</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0.673290377896606</c:v>
                </c:pt>
                <c:pt idx="1">
                  <c:v>0.651633137374496</c:v>
                </c:pt>
                <c:pt idx="2">
                  <c:v>0.652695671776334</c:v>
                </c:pt>
                <c:pt idx="3">
                  <c:v>0.654736222325816</c:v>
                </c:pt>
                <c:pt idx="4">
                  <c:v>0.671632452769482</c:v>
                </c:pt>
                <c:pt idx="5">
                  <c:v>0.677410128596056</c:v>
                </c:pt>
                <c:pt idx="7">
                  <c:v>0.668498218637701</c:v>
                </c:pt>
                <c:pt idx="9">
                  <c:v>0.66905538884772</c:v>
                </c:pt>
                <c:pt idx="11">
                  <c:v>0.66967166523534</c:v>
                </c:pt>
                <c:pt idx="13">
                  <c:v>0.658225792459619</c:v>
                </c:pt>
                <c:pt idx="15">
                  <c:v>0.65877906058612</c:v>
                </c:pt>
                <c:pt idx="17">
                  <c:v>0.644732731200871</c:v>
                </c:pt>
                <c:pt idx="19">
                  <c:v>0.668230579940464</c:v>
                </c:pt>
                <c:pt idx="21">
                  <c:v>0.685630176515137</c:v>
                </c:pt>
                <c:pt idx="23">
                  <c:v>0.686564494099947</c:v>
                </c:pt>
                <c:pt idx="25">
                  <c:v>0.700603419203454</c:v>
                </c:pt>
                <c:pt idx="27">
                  <c:v>0.73720152314906</c:v>
                </c:pt>
                <c:pt idx="29">
                  <c:v>0.741556251083916</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0.684133263231404</c:v>
                </c:pt>
                <c:pt idx="1">
                  <c:v>0.681751134978883</c:v>
                </c:pt>
                <c:pt idx="2">
                  <c:v>0.689017445198238</c:v>
                </c:pt>
                <c:pt idx="3">
                  <c:v>0.678143413917512</c:v>
                </c:pt>
                <c:pt idx="4">
                  <c:v>0.693771414909259</c:v>
                </c:pt>
                <c:pt idx="5">
                  <c:v>0.687739681411082</c:v>
                </c:pt>
                <c:pt idx="7">
                  <c:v>0.674822296389849</c:v>
                </c:pt>
                <c:pt idx="9">
                  <c:v>0.677225967044271</c:v>
                </c:pt>
                <c:pt idx="11">
                  <c:v>0.676522133463309</c:v>
                </c:pt>
                <c:pt idx="13">
                  <c:v>0.683211767488747</c:v>
                </c:pt>
                <c:pt idx="15">
                  <c:v>0.684332963842315</c:v>
                </c:pt>
                <c:pt idx="17">
                  <c:v>0.692443003592137</c:v>
                </c:pt>
                <c:pt idx="19">
                  <c:v>0.695052549530346</c:v>
                </c:pt>
                <c:pt idx="21">
                  <c:v>0.695513707073867</c:v>
                </c:pt>
                <c:pt idx="23">
                  <c:v>0.700060159042408</c:v>
                </c:pt>
                <c:pt idx="25">
                  <c:v>0.715224816624052</c:v>
                </c:pt>
                <c:pt idx="27">
                  <c:v>0.747901924035681</c:v>
                </c:pt>
                <c:pt idx="29">
                  <c:v>0.74824160555037</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0.615215868242244</c:v>
                </c:pt>
                <c:pt idx="1">
                  <c:v>0.599013047121465</c:v>
                </c:pt>
                <c:pt idx="2">
                  <c:v>0.617575127305207</c:v>
                </c:pt>
                <c:pt idx="3">
                  <c:v>0.621492668936653</c:v>
                </c:pt>
                <c:pt idx="4">
                  <c:v>0.644631419038749</c:v>
                </c:pt>
                <c:pt idx="5">
                  <c:v>0.668666382534223</c:v>
                </c:pt>
                <c:pt idx="7">
                  <c:v>0.658942760241285</c:v>
                </c:pt>
                <c:pt idx="9">
                  <c:v>0.660841961649921</c:v>
                </c:pt>
                <c:pt idx="11">
                  <c:v>0.632314380057554</c:v>
                </c:pt>
                <c:pt idx="13">
                  <c:v>0.637570577609655</c:v>
                </c:pt>
                <c:pt idx="15">
                  <c:v>0.649819133191999</c:v>
                </c:pt>
                <c:pt idx="17">
                  <c:v>0.642803597934372</c:v>
                </c:pt>
                <c:pt idx="19">
                  <c:v>0.657424884694748</c:v>
                </c:pt>
                <c:pt idx="21">
                  <c:v>0.647953917770568</c:v>
                </c:pt>
                <c:pt idx="23">
                  <c:v>0.653053674573308</c:v>
                </c:pt>
                <c:pt idx="25">
                  <c:v>0.65652074466318</c:v>
                </c:pt>
                <c:pt idx="27">
                  <c:v>0.670240294870129</c:v>
                </c:pt>
                <c:pt idx="29">
                  <c:v>0.664690107694401</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0.62650307145571</c:v>
                </c:pt>
                <c:pt idx="1">
                  <c:v>0.638120597343123</c:v>
                </c:pt>
                <c:pt idx="2">
                  <c:v>0.658026579007579</c:v>
                </c:pt>
                <c:pt idx="3">
                  <c:v>0.673979142197435</c:v>
                </c:pt>
                <c:pt idx="4">
                  <c:v>0.707024951527332</c:v>
                </c:pt>
                <c:pt idx="5">
                  <c:v>0.700434579536138</c:v>
                </c:pt>
                <c:pt idx="7">
                  <c:v>0.68970614172991</c:v>
                </c:pt>
                <c:pt idx="9">
                  <c:v>0.677567166401248</c:v>
                </c:pt>
                <c:pt idx="11">
                  <c:v>0.671387788891402</c:v>
                </c:pt>
                <c:pt idx="13">
                  <c:v>0.666812785570546</c:v>
                </c:pt>
                <c:pt idx="15">
                  <c:v>0.657975901886896</c:v>
                </c:pt>
                <c:pt idx="17">
                  <c:v>0.668055722434499</c:v>
                </c:pt>
                <c:pt idx="19">
                  <c:v>0.66678038177652</c:v>
                </c:pt>
                <c:pt idx="21">
                  <c:v>0.675526607611949</c:v>
                </c:pt>
                <c:pt idx="23">
                  <c:v>0.690194654803712</c:v>
                </c:pt>
                <c:pt idx="25">
                  <c:v>0.69353502319424</c:v>
                </c:pt>
                <c:pt idx="27">
                  <c:v>0.704063983241755</c:v>
                </c:pt>
                <c:pt idx="29">
                  <c:v>0.685494775523955</c:v>
                </c:pt>
              </c:numCache>
            </c:numRef>
          </c:val>
          <c:smooth val="0"/>
        </c:ser>
        <c:dLbls>
          <c:showLegendKey val="0"/>
          <c:showVal val="0"/>
          <c:showCatName val="0"/>
          <c:showSerName val="0"/>
          <c:showPercent val="0"/>
          <c:showBubbleSize val="0"/>
        </c:dLbls>
        <c:marker val="1"/>
        <c:smooth val="0"/>
        <c:axId val="-243116752"/>
        <c:axId val="-83358912"/>
      </c:lineChart>
      <c:catAx>
        <c:axId val="-24311675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83358912"/>
        <c:crosses val="autoZero"/>
        <c:auto val="1"/>
        <c:lblAlgn val="ctr"/>
        <c:lblOffset val="100"/>
        <c:tickLblSkip val="5"/>
        <c:tickMarkSkip val="5"/>
        <c:noMultiLvlLbl val="0"/>
      </c:catAx>
      <c:valAx>
        <c:axId val="-83358912"/>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chip</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43116752"/>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37"/>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dash"/>
          </a:ln>
        </c:spPr>
        <c:marker>
          <c:spPr>
            <a:ln>
              <a:prstDash val="dash"/>
            </a:ln>
          </c:spPr>
        </c:marker>
      </c:pivotFmt>
      <c:pivotFmt>
        <c:idx val="27"/>
        <c:spPr>
          <a:ln>
            <a:solidFill>
              <a:schemeClr val="accent4">
                <a:lumMod val="50000"/>
              </a:schemeClr>
            </a:solidFill>
            <a:prstDash val="dash"/>
          </a:ln>
        </c:spPr>
        <c:marker>
          <c:spPr>
            <a:ln>
              <a:solidFill>
                <a:schemeClr val="accent4">
                  <a:lumMod val="50000"/>
                </a:schemeClr>
              </a:solidFill>
              <a:prstDash val="dash"/>
            </a:ln>
          </c:spPr>
        </c:marker>
      </c:pivotFmt>
      <c:pivotFmt>
        <c:idx val="2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9"/>
        <c:spPr>
          <a:ln>
            <a:prstDash val="dash"/>
          </a:ln>
        </c:spPr>
        <c:marker>
          <c:spPr>
            <a:ln>
              <a:prstDash val="dash"/>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dash"/>
          </a:ln>
        </c:spPr>
        <c:marker>
          <c:spPr>
            <a:ln>
              <a:prstDash val="dash"/>
            </a:ln>
          </c:spPr>
        </c:marker>
      </c:pivotFmt>
      <c:pivotFmt>
        <c:idx val="34"/>
        <c:spPr>
          <a:ln>
            <a:solidFill>
              <a:schemeClr val="accent4">
                <a:lumMod val="50000"/>
              </a:schemeClr>
            </a:solidFill>
            <a:prstDash val="dash"/>
          </a:ln>
        </c:spPr>
        <c:marker>
          <c:spPr>
            <a:ln>
              <a:solidFill>
                <a:schemeClr val="accent4">
                  <a:lumMod val="50000"/>
                </a:schemeClr>
              </a:solidFill>
              <a:prstDash val="dash"/>
            </a:ln>
          </c:spPr>
        </c:marker>
      </c:pivotFmt>
      <c:pivotFmt>
        <c:idx val="3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6"/>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296.7308394125519</c:v>
                </c:pt>
                <c:pt idx="8">
                  <c:v>285.089814756822</c:v>
                </c:pt>
                <c:pt idx="9">
                  <c:v>271.4271279345409</c:v>
                </c:pt>
                <c:pt idx="10">
                  <c:v>251.381304740707</c:v>
                </c:pt>
                <c:pt idx="12">
                  <c:v>239.161609599652</c:v>
                </c:pt>
                <c:pt idx="13">
                  <c:v>225.336718869491</c:v>
                </c:pt>
                <c:pt idx="14">
                  <c:v>222.865698949028</c:v>
                </c:pt>
                <c:pt idx="16">
                  <c:v>211.082209541188</c:v>
                </c:pt>
                <c:pt idx="17">
                  <c:v>207.39108372864</c:v>
                </c:pt>
                <c:pt idx="18">
                  <c:v>204.42706561116</c:v>
                </c:pt>
                <c:pt idx="20">
                  <c:v>198.650935122336</c:v>
                </c:pt>
                <c:pt idx="21">
                  <c:v>194.153473175164</c:v>
                </c:pt>
                <c:pt idx="22">
                  <c:v>190.054160900548</c:v>
                </c:pt>
                <c:pt idx="24">
                  <c:v>187.73849068754</c:v>
                </c:pt>
                <c:pt idx="25">
                  <c:v>186.344645355222</c:v>
                </c:pt>
                <c:pt idx="26">
                  <c:v>184.856754382229</c:v>
                </c:pt>
                <c:pt idx="28">
                  <c:v>181.847028973858</c:v>
                </c:pt>
                <c:pt idx="29">
                  <c:v>181.507448299056</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240.714297593134</c:v>
                </c:pt>
                <c:pt idx="8">
                  <c:v>225.467728855192</c:v>
                </c:pt>
                <c:pt idx="9">
                  <c:v>215.017232441544</c:v>
                </c:pt>
                <c:pt idx="10">
                  <c:v>212.569591213708</c:v>
                </c:pt>
                <c:pt idx="12">
                  <c:v>211.555804028767</c:v>
                </c:pt>
                <c:pt idx="13">
                  <c:v>209.6329018566121</c:v>
                </c:pt>
                <c:pt idx="14">
                  <c:v>203.771310886477</c:v>
                </c:pt>
                <c:pt idx="16">
                  <c:v>199.261117916929</c:v>
                </c:pt>
                <c:pt idx="17">
                  <c:v>196.3132056045179</c:v>
                </c:pt>
                <c:pt idx="18">
                  <c:v>201.631319503744</c:v>
                </c:pt>
                <c:pt idx="20">
                  <c:v>191.240106237452</c:v>
                </c:pt>
                <c:pt idx="21">
                  <c:v>188.315238344999</c:v>
                </c:pt>
                <c:pt idx="22">
                  <c:v>184.2990462585774</c:v>
                </c:pt>
                <c:pt idx="24">
                  <c:v>192.1076617641839</c:v>
                </c:pt>
                <c:pt idx="25">
                  <c:v>187.460605107282</c:v>
                </c:pt>
                <c:pt idx="26">
                  <c:v>187.786789388268</c:v>
                </c:pt>
                <c:pt idx="28">
                  <c:v>186.9707552126046</c:v>
                </c:pt>
                <c:pt idx="29">
                  <c:v>185.1206616784145</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666.4565509105008</c:v>
                </c:pt>
                <c:pt idx="1">
                  <c:v>693.617670148977</c:v>
                </c:pt>
                <c:pt idx="2">
                  <c:v>650.613038054704</c:v>
                </c:pt>
                <c:pt idx="3">
                  <c:v>585.8999491642251</c:v>
                </c:pt>
                <c:pt idx="4">
                  <c:v>563.615071386737</c:v>
                </c:pt>
                <c:pt idx="5">
                  <c:v>532.649234057851</c:v>
                </c:pt>
                <c:pt idx="7">
                  <c:v>538.669355441448</c:v>
                </c:pt>
                <c:pt idx="9">
                  <c:v>524.30680207881</c:v>
                </c:pt>
                <c:pt idx="11">
                  <c:v>512.230566771007</c:v>
                </c:pt>
                <c:pt idx="13">
                  <c:v>485.100932573618</c:v>
                </c:pt>
                <c:pt idx="15">
                  <c:v>397.314037983357</c:v>
                </c:pt>
                <c:pt idx="17">
                  <c:v>326.76972393118</c:v>
                </c:pt>
                <c:pt idx="19">
                  <c:v>289.657728604904</c:v>
                </c:pt>
                <c:pt idx="21">
                  <c:v>259.143274320428</c:v>
                </c:pt>
                <c:pt idx="23">
                  <c:v>249.900397063113</c:v>
                </c:pt>
                <c:pt idx="25">
                  <c:v>245.231767024565</c:v>
                </c:pt>
                <c:pt idx="27">
                  <c:v>253.697419768606</c:v>
                </c:pt>
                <c:pt idx="29">
                  <c:v>215.211869982175</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761.375116277301</c:v>
                </c:pt>
                <c:pt idx="1">
                  <c:v>709.8274531888777</c:v>
                </c:pt>
                <c:pt idx="2">
                  <c:v>626.912966961674</c:v>
                </c:pt>
                <c:pt idx="3">
                  <c:v>438.566830624683</c:v>
                </c:pt>
                <c:pt idx="4">
                  <c:v>385.1047886289662</c:v>
                </c:pt>
                <c:pt idx="5">
                  <c:v>415.047400415051</c:v>
                </c:pt>
                <c:pt idx="7">
                  <c:v>453.658667732557</c:v>
                </c:pt>
                <c:pt idx="9">
                  <c:v>507.863820241555</c:v>
                </c:pt>
                <c:pt idx="11">
                  <c:v>498.876145072836</c:v>
                </c:pt>
                <c:pt idx="13">
                  <c:v>445.4664273521419</c:v>
                </c:pt>
                <c:pt idx="15">
                  <c:v>392.797856183314</c:v>
                </c:pt>
                <c:pt idx="17">
                  <c:v>344.709622192211</c:v>
                </c:pt>
                <c:pt idx="19">
                  <c:v>314.509018107924</c:v>
                </c:pt>
                <c:pt idx="21">
                  <c:v>296.421016180058</c:v>
                </c:pt>
                <c:pt idx="23">
                  <c:v>287.463255304228</c:v>
                </c:pt>
                <c:pt idx="25">
                  <c:v>301.353440721968</c:v>
                </c:pt>
                <c:pt idx="27">
                  <c:v>297.606592747455</c:v>
                </c:pt>
                <c:pt idx="29">
                  <c:v>292.601271613008</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657.336135928339</c:v>
                </c:pt>
                <c:pt idx="1">
                  <c:v>640.9174334943898</c:v>
                </c:pt>
                <c:pt idx="2">
                  <c:v>634.6520539807988</c:v>
                </c:pt>
                <c:pt idx="3">
                  <c:v>563.0789664677001</c:v>
                </c:pt>
                <c:pt idx="4">
                  <c:v>538.433333532566</c:v>
                </c:pt>
                <c:pt idx="5">
                  <c:v>532.4081430939771</c:v>
                </c:pt>
                <c:pt idx="7">
                  <c:v>526.1401719587531</c:v>
                </c:pt>
                <c:pt idx="9">
                  <c:v>538.124110019113</c:v>
                </c:pt>
                <c:pt idx="11">
                  <c:v>567.29214455387</c:v>
                </c:pt>
                <c:pt idx="13">
                  <c:v>554.751809031202</c:v>
                </c:pt>
                <c:pt idx="15">
                  <c:v>485.243211285131</c:v>
                </c:pt>
                <c:pt idx="17">
                  <c:v>455.7353339364958</c:v>
                </c:pt>
                <c:pt idx="19">
                  <c:v>408.0721144201439</c:v>
                </c:pt>
                <c:pt idx="21">
                  <c:v>371.7731445008848</c:v>
                </c:pt>
                <c:pt idx="23">
                  <c:v>351.8103198979719</c:v>
                </c:pt>
                <c:pt idx="25">
                  <c:v>349.159882874175</c:v>
                </c:pt>
                <c:pt idx="27">
                  <c:v>345.373807532447</c:v>
                </c:pt>
                <c:pt idx="29">
                  <c:v>309.5918581500479</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695.036627258562</c:v>
                </c:pt>
                <c:pt idx="1">
                  <c:v>678.7571272209871</c:v>
                </c:pt>
                <c:pt idx="2">
                  <c:v>659.973462262054</c:v>
                </c:pt>
                <c:pt idx="3">
                  <c:v>575.480463455694</c:v>
                </c:pt>
                <c:pt idx="4">
                  <c:v>510.192078209391</c:v>
                </c:pt>
                <c:pt idx="5">
                  <c:v>498.9457759539849</c:v>
                </c:pt>
                <c:pt idx="7">
                  <c:v>504.194176194694</c:v>
                </c:pt>
                <c:pt idx="9">
                  <c:v>503.1715437506429</c:v>
                </c:pt>
                <c:pt idx="11">
                  <c:v>482.4206123869089</c:v>
                </c:pt>
                <c:pt idx="13">
                  <c:v>468.178895765227</c:v>
                </c:pt>
                <c:pt idx="15">
                  <c:v>438.0328225734051</c:v>
                </c:pt>
                <c:pt idx="17">
                  <c:v>399.255096226018</c:v>
                </c:pt>
                <c:pt idx="19">
                  <c:v>364.685388915438</c:v>
                </c:pt>
                <c:pt idx="21">
                  <c:v>340.7687745561278</c:v>
                </c:pt>
                <c:pt idx="23">
                  <c:v>323.812448765131</c:v>
                </c:pt>
                <c:pt idx="25">
                  <c:v>328.440880168973</c:v>
                </c:pt>
                <c:pt idx="27">
                  <c:v>327.95242569445</c:v>
                </c:pt>
                <c:pt idx="29">
                  <c:v>311.018415110891</c:v>
                </c:pt>
              </c:numCache>
            </c:numRef>
          </c:val>
          <c:smooth val="0"/>
        </c:ser>
        <c:dLbls>
          <c:showLegendKey val="0"/>
          <c:showVal val="0"/>
          <c:showCatName val="0"/>
          <c:showSerName val="0"/>
          <c:showPercent val="0"/>
          <c:showBubbleSize val="0"/>
        </c:dLbls>
        <c:marker val="1"/>
        <c:smooth val="0"/>
        <c:axId val="-148672576"/>
        <c:axId val="-77935408"/>
      </c:lineChart>
      <c:catAx>
        <c:axId val="-14867257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77935408"/>
        <c:crosses val="autoZero"/>
        <c:auto val="1"/>
        <c:lblAlgn val="ctr"/>
        <c:lblOffset val="100"/>
        <c:tickLblSkip val="5"/>
        <c:tickMarkSkip val="5"/>
        <c:noMultiLvlLbl val="0"/>
      </c:catAx>
      <c:valAx>
        <c:axId val="-77935408"/>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148672576"/>
        <c:crosses val="autoZero"/>
        <c:crossBetween val="between"/>
      </c:valAx>
      <c:spPr>
        <a:noFill/>
        <a:ln w="25400">
          <a:noFill/>
        </a:ln>
      </c:spPr>
    </c:plotArea>
    <c:legend>
      <c:legendPos val="r"/>
      <c:layout>
        <c:manualLayout>
          <c:xMode val="edge"/>
          <c:yMode val="edge"/>
          <c:x val="0.640978117697047"/>
          <c:y val="0.0231626198334119"/>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53"/>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34"/>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35"/>
        <c:spPr>
          <a:ln>
            <a:prstDash val="dash"/>
          </a:ln>
        </c:spPr>
        <c:marker>
          <c:spPr>
            <a:ln>
              <a:prstDash val="dash"/>
            </a:ln>
          </c:spPr>
        </c:marker>
      </c:pivotFmt>
      <c:pivotFmt>
        <c:idx val="36"/>
        <c:spPr>
          <a:ln>
            <a:prstDash val="dash"/>
          </a:ln>
        </c:spPr>
        <c:marker>
          <c:spPr>
            <a:ln>
              <a:prstDash val="dash"/>
            </a:ln>
          </c:spPr>
        </c:marker>
      </c:pivotFmt>
      <c:pivotFmt>
        <c:idx val="37"/>
        <c:spPr>
          <a:ln>
            <a:prstDash val="dash"/>
          </a:ln>
        </c:spPr>
        <c:marker>
          <c:spPr>
            <a:ln>
              <a:prstDash val="dash"/>
            </a:ln>
          </c:spPr>
        </c:marker>
      </c:pivotFmt>
      <c:pivotFmt>
        <c:idx val="38"/>
        <c:spPr>
          <a:ln>
            <a:prstDash val="dash"/>
          </a:ln>
        </c:spPr>
        <c:marker>
          <c:spPr>
            <a:ln>
              <a:prstDash val="dash"/>
            </a:ln>
          </c:spPr>
        </c:marker>
      </c:pivotFmt>
      <c:pivotFmt>
        <c:idx val="39"/>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
        <c:idx val="40"/>
        <c:spPr>
          <a:ln>
            <a:prstDash val="solid"/>
          </a:ln>
        </c:spPr>
        <c:marker>
          <c:spPr>
            <a:ln>
              <a:prstDash val="solid"/>
            </a:ln>
          </c:spPr>
        </c:marker>
      </c:pivotFmt>
      <c:pivotFmt>
        <c:idx val="41"/>
        <c:spPr>
          <a:ln>
            <a:prstDash val="solid"/>
          </a:ln>
        </c:spPr>
        <c:marker>
          <c:spPr>
            <a:ln>
              <a:prstDash val="solid"/>
            </a:ln>
          </c:spPr>
        </c:marker>
      </c:pivotFmt>
      <c:pivotFmt>
        <c:idx val="42"/>
        <c:spPr>
          <a:ln>
            <a:prstDash val="solid"/>
          </a:ln>
        </c:spPr>
        <c:marker>
          <c:spPr>
            <a:ln>
              <a:prstDash val="solid"/>
            </a:ln>
          </c:spPr>
        </c:marker>
      </c:pivotFmt>
      <c:pivotFmt>
        <c:idx val="43"/>
        <c:spPr>
          <a:ln>
            <a:prstDash val="solid"/>
          </a:ln>
        </c:spPr>
        <c:marker>
          <c:spPr>
            <a:ln>
              <a:prstDash val="solid"/>
            </a:ln>
          </c:spPr>
        </c:marker>
      </c:pivotFmt>
      <c:pivotFmt>
        <c:idx val="44"/>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45"/>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46"/>
        <c:spPr>
          <a:ln>
            <a:prstDash val="dash"/>
          </a:ln>
        </c:spPr>
        <c:marker>
          <c:spPr>
            <a:ln>
              <a:prstDash val="dash"/>
            </a:ln>
          </c:spPr>
        </c:marker>
      </c:pivotFmt>
      <c:pivotFmt>
        <c:idx val="47"/>
        <c:spPr>
          <a:ln>
            <a:prstDash val="dash"/>
          </a:ln>
        </c:spPr>
        <c:marker>
          <c:spPr>
            <a:ln>
              <a:prstDash val="dash"/>
            </a:ln>
          </c:spPr>
        </c:marker>
      </c:pivotFmt>
      <c:pivotFmt>
        <c:idx val="48"/>
        <c:spPr>
          <a:ln>
            <a:prstDash val="dash"/>
          </a:ln>
        </c:spPr>
        <c:marker>
          <c:spPr>
            <a:ln>
              <a:prstDash val="dash"/>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solid"/>
          </a:ln>
        </c:spPr>
        <c:marker>
          <c:spPr>
            <a:ln>
              <a:prstDash val="solid"/>
            </a:ln>
          </c:spPr>
        </c:marker>
      </c:pivotFmt>
      <c:pivotFmt>
        <c:idx val="54"/>
        <c:spPr>
          <a:ln>
            <a:prstDash val="solid"/>
          </a:ln>
        </c:spPr>
        <c:marker>
          <c:spPr>
            <a:ln>
              <a:prstDash val="solid"/>
            </a:ln>
          </c:spPr>
        </c:marker>
      </c:pivotFmt>
      <c:pivotFmt>
        <c:idx val="55"/>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56"/>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57"/>
        <c:spPr>
          <a:ln>
            <a:prstDash val="dash"/>
          </a:ln>
        </c:spPr>
        <c:marker>
          <c:spPr>
            <a:ln>
              <a:prstDash val="dash"/>
            </a:ln>
          </c:spPr>
        </c:marker>
      </c:pivotFmt>
      <c:pivotFmt>
        <c:idx val="58"/>
        <c:spPr>
          <a:ln>
            <a:prstDash val="dash"/>
          </a:ln>
        </c:spPr>
        <c:marker>
          <c:spPr>
            <a:ln>
              <a:prstDash val="dash"/>
            </a:ln>
          </c:spPr>
        </c:marker>
      </c:pivotFmt>
      <c:pivotFmt>
        <c:idx val="59"/>
        <c:spPr>
          <a:ln>
            <a:prstDash val="dash"/>
          </a:ln>
        </c:spPr>
        <c:marker>
          <c:spPr>
            <a:ln>
              <a:prstDash val="dash"/>
            </a:ln>
          </c:spPr>
        </c:marker>
      </c:pivotFmt>
      <c:pivotFmt>
        <c:idx val="60"/>
        <c:spPr>
          <a:ln>
            <a:prstDash val="dash"/>
          </a:ln>
        </c:spPr>
        <c:marker>
          <c:spPr>
            <a:ln>
              <a:prstDash val="dash"/>
            </a:ln>
          </c:spPr>
        </c:marker>
      </c:pivotFmt>
      <c:pivotFmt>
        <c:idx val="61"/>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VP41_1_H200_V100_C45_MF_425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354.024986569633</c:v>
                </c:pt>
                <c:pt idx="8">
                  <c:v>317.8978055569949</c:v>
                </c:pt>
                <c:pt idx="9">
                  <c:v>303.8640492471299</c:v>
                </c:pt>
                <c:pt idx="10">
                  <c:v>295.648549464119</c:v>
                </c:pt>
                <c:pt idx="12">
                  <c:v>281.158822177705</c:v>
                </c:pt>
                <c:pt idx="13">
                  <c:v>272.629738405044</c:v>
                </c:pt>
                <c:pt idx="14">
                  <c:v>249.520116137772</c:v>
                </c:pt>
                <c:pt idx="16">
                  <c:v>238.500967729406</c:v>
                </c:pt>
                <c:pt idx="17">
                  <c:v>230.682574806153</c:v>
                </c:pt>
                <c:pt idx="18">
                  <c:v>223.893370267647</c:v>
                </c:pt>
                <c:pt idx="20">
                  <c:v>219.901657779301</c:v>
                </c:pt>
                <c:pt idx="21">
                  <c:v>213.797201859225</c:v>
                </c:pt>
                <c:pt idx="22">
                  <c:v>209.921111296539</c:v>
                </c:pt>
                <c:pt idx="24">
                  <c:v>206.522235919903</c:v>
                </c:pt>
                <c:pt idx="25">
                  <c:v>203.90269306088</c:v>
                </c:pt>
                <c:pt idx="26">
                  <c:v>200.339777590908</c:v>
                </c:pt>
                <c:pt idx="28">
                  <c:v>197.364255374691</c:v>
                </c:pt>
                <c:pt idx="29">
                  <c:v>196.323702038907</c:v>
                </c:pt>
              </c:numCache>
            </c:numRef>
          </c:val>
          <c:smooth val="0"/>
        </c:ser>
        <c:ser>
          <c:idx val="1"/>
          <c:order val="1"/>
          <c:tx>
            <c:strRef>
              <c:f>Tabelle1!$C$3:$C$4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296.7308394125519</c:v>
                </c:pt>
                <c:pt idx="8">
                  <c:v>285.089814756822</c:v>
                </c:pt>
                <c:pt idx="9">
                  <c:v>271.4271279345409</c:v>
                </c:pt>
                <c:pt idx="10">
                  <c:v>251.381304740707</c:v>
                </c:pt>
                <c:pt idx="12">
                  <c:v>239.161609599652</c:v>
                </c:pt>
                <c:pt idx="13">
                  <c:v>225.336718869491</c:v>
                </c:pt>
                <c:pt idx="14">
                  <c:v>222.865698949028</c:v>
                </c:pt>
                <c:pt idx="16">
                  <c:v>211.082209541188</c:v>
                </c:pt>
                <c:pt idx="17">
                  <c:v>207.39108372864</c:v>
                </c:pt>
                <c:pt idx="18">
                  <c:v>204.42706561116</c:v>
                </c:pt>
                <c:pt idx="20">
                  <c:v>198.650935122336</c:v>
                </c:pt>
                <c:pt idx="21">
                  <c:v>194.153473175164</c:v>
                </c:pt>
                <c:pt idx="22">
                  <c:v>190.054160900548</c:v>
                </c:pt>
                <c:pt idx="24">
                  <c:v>187.73849068754</c:v>
                </c:pt>
                <c:pt idx="25">
                  <c:v>186.344645355222</c:v>
                </c:pt>
                <c:pt idx="26">
                  <c:v>184.856754382229</c:v>
                </c:pt>
                <c:pt idx="28">
                  <c:v>181.847028973858</c:v>
                </c:pt>
                <c:pt idx="29">
                  <c:v>181.507448299056</c:v>
                </c:pt>
              </c:numCache>
            </c:numRef>
          </c:val>
          <c:smooth val="0"/>
        </c:ser>
        <c:ser>
          <c:idx val="2"/>
          <c:order val="2"/>
          <c:tx>
            <c:strRef>
              <c:f>Tabelle1!$D$3:$D$4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240.714297593134</c:v>
                </c:pt>
                <c:pt idx="8">
                  <c:v>225.467728855192</c:v>
                </c:pt>
                <c:pt idx="9">
                  <c:v>215.017232441544</c:v>
                </c:pt>
                <c:pt idx="10">
                  <c:v>212.569591213708</c:v>
                </c:pt>
                <c:pt idx="12">
                  <c:v>211.555804028767</c:v>
                </c:pt>
                <c:pt idx="13">
                  <c:v>209.6329018566121</c:v>
                </c:pt>
                <c:pt idx="14">
                  <c:v>203.771310886477</c:v>
                </c:pt>
                <c:pt idx="16">
                  <c:v>199.261117916929</c:v>
                </c:pt>
                <c:pt idx="17">
                  <c:v>196.3132056045179</c:v>
                </c:pt>
                <c:pt idx="18">
                  <c:v>201.631319503744</c:v>
                </c:pt>
                <c:pt idx="20">
                  <c:v>191.240106237452</c:v>
                </c:pt>
                <c:pt idx="21">
                  <c:v>188.315238344999</c:v>
                </c:pt>
                <c:pt idx="22">
                  <c:v>184.2990462585774</c:v>
                </c:pt>
                <c:pt idx="24">
                  <c:v>192.1076617641839</c:v>
                </c:pt>
                <c:pt idx="25">
                  <c:v>187.460605107282</c:v>
                </c:pt>
                <c:pt idx="26">
                  <c:v>187.786789388268</c:v>
                </c:pt>
                <c:pt idx="28">
                  <c:v>186.9707552126046</c:v>
                </c:pt>
                <c:pt idx="29">
                  <c:v>185.1206616784145</c:v>
                </c:pt>
              </c:numCache>
            </c:numRef>
          </c:val>
          <c:smooth val="0"/>
        </c:ser>
        <c:ser>
          <c:idx val="3"/>
          <c:order val="3"/>
          <c:tx>
            <c:strRef>
              <c:f>Tabelle1!$E$3:$E$4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666.4565509105008</c:v>
                </c:pt>
                <c:pt idx="1">
                  <c:v>693.617670148977</c:v>
                </c:pt>
                <c:pt idx="2">
                  <c:v>650.613038054704</c:v>
                </c:pt>
                <c:pt idx="3">
                  <c:v>585.8999491642251</c:v>
                </c:pt>
                <c:pt idx="4">
                  <c:v>563.615071386737</c:v>
                </c:pt>
                <c:pt idx="5">
                  <c:v>532.649234057851</c:v>
                </c:pt>
                <c:pt idx="7">
                  <c:v>538.669355441448</c:v>
                </c:pt>
                <c:pt idx="9">
                  <c:v>524.30680207881</c:v>
                </c:pt>
                <c:pt idx="11">
                  <c:v>512.230566771007</c:v>
                </c:pt>
                <c:pt idx="13">
                  <c:v>485.100932573618</c:v>
                </c:pt>
                <c:pt idx="15">
                  <c:v>397.314037983357</c:v>
                </c:pt>
                <c:pt idx="17">
                  <c:v>326.76972393118</c:v>
                </c:pt>
                <c:pt idx="19">
                  <c:v>289.657728604904</c:v>
                </c:pt>
                <c:pt idx="21">
                  <c:v>259.143274320428</c:v>
                </c:pt>
                <c:pt idx="23">
                  <c:v>249.900397063113</c:v>
                </c:pt>
                <c:pt idx="25">
                  <c:v>245.231767024565</c:v>
                </c:pt>
                <c:pt idx="27">
                  <c:v>253.697419768606</c:v>
                </c:pt>
                <c:pt idx="29">
                  <c:v>215.211869982175</c:v>
                </c:pt>
              </c:numCache>
            </c:numRef>
          </c:val>
          <c:smooth val="0"/>
        </c:ser>
        <c:ser>
          <c:idx val="4"/>
          <c:order val="4"/>
          <c:tx>
            <c:strRef>
              <c:f>Tabelle1!$F$3:$F$4</c:f>
              <c:strCache>
                <c:ptCount val="1"/>
                <c:pt idx="0">
                  <c:v>VP46_1_H300_V150_C45_MF_285</c:v>
                </c:pt>
              </c:strCache>
            </c:strRef>
          </c:tx>
          <c:spPr>
            <a:ln>
              <a:solidFill>
                <a:schemeClr val="accent4">
                  <a:lumMod val="60000"/>
                  <a:lumOff val="40000"/>
                </a:schemeClr>
              </a:solidFill>
              <a:prstDash val="dash"/>
            </a:ln>
          </c:spPr>
          <c:marker>
            <c:spPr>
              <a:ln>
                <a:solidFill>
                  <a:schemeClr val="accent4">
                    <a:lumMod val="60000"/>
                    <a:lumOff val="4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761.375116277301</c:v>
                </c:pt>
                <c:pt idx="1">
                  <c:v>709.8274531888777</c:v>
                </c:pt>
                <c:pt idx="2">
                  <c:v>626.912966961674</c:v>
                </c:pt>
                <c:pt idx="3">
                  <c:v>438.566830624683</c:v>
                </c:pt>
                <c:pt idx="4">
                  <c:v>385.1047886289662</c:v>
                </c:pt>
                <c:pt idx="5">
                  <c:v>415.047400415051</c:v>
                </c:pt>
                <c:pt idx="7">
                  <c:v>453.658667732557</c:v>
                </c:pt>
                <c:pt idx="9">
                  <c:v>507.863820241555</c:v>
                </c:pt>
                <c:pt idx="11">
                  <c:v>498.876145072836</c:v>
                </c:pt>
                <c:pt idx="13">
                  <c:v>445.4664273521419</c:v>
                </c:pt>
                <c:pt idx="15">
                  <c:v>392.797856183314</c:v>
                </c:pt>
                <c:pt idx="17">
                  <c:v>344.709622192211</c:v>
                </c:pt>
                <c:pt idx="19">
                  <c:v>314.509018107924</c:v>
                </c:pt>
                <c:pt idx="21">
                  <c:v>296.421016180058</c:v>
                </c:pt>
                <c:pt idx="23">
                  <c:v>287.463255304228</c:v>
                </c:pt>
                <c:pt idx="25">
                  <c:v>301.353440721968</c:v>
                </c:pt>
                <c:pt idx="27">
                  <c:v>297.606592747455</c:v>
                </c:pt>
                <c:pt idx="29">
                  <c:v>292.601271613008</c:v>
                </c:pt>
              </c:numCache>
            </c:numRef>
          </c:val>
          <c:smooth val="0"/>
        </c:ser>
        <c:ser>
          <c:idx val="5"/>
          <c:order val="5"/>
          <c:tx>
            <c:strRef>
              <c:f>Tabelle1!$G$3:$G$4</c:f>
              <c:strCache>
                <c:ptCount val="1"/>
                <c:pt idx="0">
                  <c:v>VP46_2_H300_V150_C45_MF_285</c:v>
                </c:pt>
              </c:strCache>
            </c:strRef>
          </c:tx>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778.923837923336</c:v>
                </c:pt>
                <c:pt idx="1">
                  <c:v>733.762657568292</c:v>
                </c:pt>
                <c:pt idx="2">
                  <c:v>702.4119914895027</c:v>
                </c:pt>
                <c:pt idx="3">
                  <c:v>518.993183267945</c:v>
                </c:pt>
                <c:pt idx="4">
                  <c:v>389.384426265236</c:v>
                </c:pt>
                <c:pt idx="5">
                  <c:v>397.437484224768</c:v>
                </c:pt>
                <c:pt idx="7">
                  <c:v>426.4724870860859</c:v>
                </c:pt>
                <c:pt idx="9">
                  <c:v>488.565981404676</c:v>
                </c:pt>
                <c:pt idx="11">
                  <c:v>501.378485980922</c:v>
                </c:pt>
                <c:pt idx="13">
                  <c:v>507.242771313653</c:v>
                </c:pt>
                <c:pt idx="15">
                  <c:v>404.4267051664098</c:v>
                </c:pt>
                <c:pt idx="17">
                  <c:v>378.380102294397</c:v>
                </c:pt>
                <c:pt idx="19">
                  <c:v>336.330480995835</c:v>
                </c:pt>
                <c:pt idx="21">
                  <c:v>304.3468649912749</c:v>
                </c:pt>
                <c:pt idx="23">
                  <c:v>295.4197950658848</c:v>
                </c:pt>
                <c:pt idx="25">
                  <c:v>306.399341207568</c:v>
                </c:pt>
                <c:pt idx="27">
                  <c:v>310.484160896854</c:v>
                </c:pt>
                <c:pt idx="29">
                  <c:v>298.6851066922789</c:v>
                </c:pt>
              </c:numCache>
            </c:numRef>
          </c:val>
          <c:smooth val="0"/>
        </c:ser>
        <c:ser>
          <c:idx val="6"/>
          <c:order val="6"/>
          <c:tx>
            <c:strRef>
              <c:f>Tabelle1!$H$3:$H$4</c:f>
              <c:strCache>
                <c:ptCount val="1"/>
                <c:pt idx="0">
                  <c:v>VP49_1_H400_V150_C45_MF_285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657.336135928339</c:v>
                </c:pt>
                <c:pt idx="1">
                  <c:v>640.9174334943898</c:v>
                </c:pt>
                <c:pt idx="2">
                  <c:v>634.6520539807988</c:v>
                </c:pt>
                <c:pt idx="3">
                  <c:v>563.0789664677001</c:v>
                </c:pt>
                <c:pt idx="4">
                  <c:v>538.433333532566</c:v>
                </c:pt>
                <c:pt idx="5">
                  <c:v>532.4081430939771</c:v>
                </c:pt>
                <c:pt idx="7">
                  <c:v>526.1401719587531</c:v>
                </c:pt>
                <c:pt idx="9">
                  <c:v>538.124110019113</c:v>
                </c:pt>
                <c:pt idx="11">
                  <c:v>567.29214455387</c:v>
                </c:pt>
                <c:pt idx="13">
                  <c:v>554.751809031202</c:v>
                </c:pt>
                <c:pt idx="15">
                  <c:v>485.243211285131</c:v>
                </c:pt>
                <c:pt idx="17">
                  <c:v>455.7353339364958</c:v>
                </c:pt>
                <c:pt idx="19">
                  <c:v>408.0721144201439</c:v>
                </c:pt>
                <c:pt idx="21">
                  <c:v>371.7731445008848</c:v>
                </c:pt>
                <c:pt idx="23">
                  <c:v>351.8103198979719</c:v>
                </c:pt>
                <c:pt idx="25">
                  <c:v>349.159882874175</c:v>
                </c:pt>
                <c:pt idx="27">
                  <c:v>345.373807532447</c:v>
                </c:pt>
                <c:pt idx="29">
                  <c:v>309.5918581500479</c:v>
                </c:pt>
              </c:numCache>
            </c:numRef>
          </c:val>
          <c:smooth val="0"/>
        </c:ser>
        <c:ser>
          <c:idx val="7"/>
          <c:order val="7"/>
          <c:tx>
            <c:strRef>
              <c:f>Tabelle1!$I$3:$I$4</c:f>
              <c:strCache>
                <c:ptCount val="1"/>
                <c:pt idx="0">
                  <c:v>VP49_2_H400_V150_C45_MF_285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Tabelle1!$I$5:$I$35</c:f>
              <c:numCache>
                <c:formatCode>General</c:formatCode>
                <c:ptCount val="30"/>
                <c:pt idx="0">
                  <c:v>672.733241160783</c:v>
                </c:pt>
                <c:pt idx="1">
                  <c:v>668.4005819181925</c:v>
                </c:pt>
                <c:pt idx="2">
                  <c:v>637.450091936551</c:v>
                </c:pt>
                <c:pt idx="3">
                  <c:v>529.6211910704237</c:v>
                </c:pt>
                <c:pt idx="4">
                  <c:v>495.019432124259</c:v>
                </c:pt>
                <c:pt idx="5">
                  <c:v>491.391087156397</c:v>
                </c:pt>
                <c:pt idx="7">
                  <c:v>490.8973784720997</c:v>
                </c:pt>
                <c:pt idx="9">
                  <c:v>534.24965543512</c:v>
                </c:pt>
                <c:pt idx="11">
                  <c:v>526.790796194379</c:v>
                </c:pt>
                <c:pt idx="13">
                  <c:v>500.0742343928311</c:v>
                </c:pt>
                <c:pt idx="15">
                  <c:v>467.8840547417329</c:v>
                </c:pt>
                <c:pt idx="17">
                  <c:v>422.6230711175029</c:v>
                </c:pt>
                <c:pt idx="19">
                  <c:v>377.9773178021188</c:v>
                </c:pt>
                <c:pt idx="21">
                  <c:v>355.140467871983</c:v>
                </c:pt>
                <c:pt idx="23">
                  <c:v>337.020166302867</c:v>
                </c:pt>
                <c:pt idx="25">
                  <c:v>326.129396550957</c:v>
                </c:pt>
                <c:pt idx="27">
                  <c:v>342.15552880657</c:v>
                </c:pt>
                <c:pt idx="29">
                  <c:v>301.508524434036</c:v>
                </c:pt>
              </c:numCache>
            </c:numRef>
          </c:val>
          <c:smooth val="0"/>
        </c:ser>
        <c:ser>
          <c:idx val="8"/>
          <c:order val="8"/>
          <c:tx>
            <c:strRef>
              <c:f>Tabelle1!$J$3:$J$4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Tabelle1!$J$5:$J$35</c:f>
              <c:numCache>
                <c:formatCode>General</c:formatCode>
                <c:ptCount val="30"/>
                <c:pt idx="0">
                  <c:v>695.036627258562</c:v>
                </c:pt>
                <c:pt idx="1">
                  <c:v>678.7571272209871</c:v>
                </c:pt>
                <c:pt idx="2">
                  <c:v>659.973462262054</c:v>
                </c:pt>
                <c:pt idx="3">
                  <c:v>575.480463455694</c:v>
                </c:pt>
                <c:pt idx="4">
                  <c:v>510.192078209391</c:v>
                </c:pt>
                <c:pt idx="5">
                  <c:v>498.9457759539849</c:v>
                </c:pt>
                <c:pt idx="7">
                  <c:v>504.194176194694</c:v>
                </c:pt>
                <c:pt idx="9">
                  <c:v>503.1715437506429</c:v>
                </c:pt>
                <c:pt idx="11">
                  <c:v>482.4206123869089</c:v>
                </c:pt>
                <c:pt idx="13">
                  <c:v>468.178895765227</c:v>
                </c:pt>
                <c:pt idx="15">
                  <c:v>438.0328225734051</c:v>
                </c:pt>
                <c:pt idx="17">
                  <c:v>399.255096226018</c:v>
                </c:pt>
                <c:pt idx="19">
                  <c:v>364.685388915438</c:v>
                </c:pt>
                <c:pt idx="21">
                  <c:v>340.7687745561278</c:v>
                </c:pt>
                <c:pt idx="23">
                  <c:v>323.812448765131</c:v>
                </c:pt>
                <c:pt idx="25">
                  <c:v>328.440880168973</c:v>
                </c:pt>
                <c:pt idx="27">
                  <c:v>327.95242569445</c:v>
                </c:pt>
                <c:pt idx="29">
                  <c:v>311.018415110891</c:v>
                </c:pt>
              </c:numCache>
            </c:numRef>
          </c:val>
          <c:smooth val="0"/>
        </c:ser>
        <c:ser>
          <c:idx val="9"/>
          <c:order val="9"/>
          <c:tx>
            <c:strRef>
              <c:f>Tabelle1!$K$3:$K$4</c:f>
              <c:strCache>
                <c:ptCount val="1"/>
                <c:pt idx="0">
                  <c:v>VP50_2_H500_V150_C45_MF_285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Tabelle1!$K$5:$K$35</c:f>
              <c:numCache>
                <c:formatCode>General</c:formatCode>
                <c:ptCount val="30"/>
                <c:pt idx="0">
                  <c:v>707.874989003467</c:v>
                </c:pt>
                <c:pt idx="1">
                  <c:v>686.755389822861</c:v>
                </c:pt>
                <c:pt idx="2">
                  <c:v>661.077277652274</c:v>
                </c:pt>
                <c:pt idx="3">
                  <c:v>590.4186464061061</c:v>
                </c:pt>
                <c:pt idx="4">
                  <c:v>533.6069898909168</c:v>
                </c:pt>
                <c:pt idx="5">
                  <c:v>526.462978048394</c:v>
                </c:pt>
                <c:pt idx="7">
                  <c:v>512.3631743927298</c:v>
                </c:pt>
                <c:pt idx="9">
                  <c:v>529.1134507834261</c:v>
                </c:pt>
                <c:pt idx="11">
                  <c:v>489.043791134533</c:v>
                </c:pt>
                <c:pt idx="13">
                  <c:v>493.770090584432</c:v>
                </c:pt>
                <c:pt idx="15">
                  <c:v>455.6820378484758</c:v>
                </c:pt>
                <c:pt idx="17">
                  <c:v>403.5326305519869</c:v>
                </c:pt>
                <c:pt idx="19">
                  <c:v>367.609962587126</c:v>
                </c:pt>
                <c:pt idx="21">
                  <c:v>347.051558032415</c:v>
                </c:pt>
                <c:pt idx="23">
                  <c:v>333.618913103032</c:v>
                </c:pt>
                <c:pt idx="25">
                  <c:v>333.680577198365</c:v>
                </c:pt>
                <c:pt idx="27">
                  <c:v>333.273175685243</c:v>
                </c:pt>
                <c:pt idx="29">
                  <c:v>313.937368075724</c:v>
                </c:pt>
              </c:numCache>
            </c:numRef>
          </c:val>
          <c:smooth val="0"/>
        </c:ser>
        <c:dLbls>
          <c:showLegendKey val="0"/>
          <c:showVal val="0"/>
          <c:showCatName val="0"/>
          <c:showSerName val="0"/>
          <c:showPercent val="0"/>
          <c:showBubbleSize val="0"/>
        </c:dLbls>
        <c:marker val="1"/>
        <c:smooth val="0"/>
        <c:axId val="-623774896"/>
        <c:axId val="-623772464"/>
      </c:lineChart>
      <c:catAx>
        <c:axId val="-62377489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623772464"/>
        <c:crosses val="autoZero"/>
        <c:auto val="1"/>
        <c:lblAlgn val="ctr"/>
        <c:lblOffset val="100"/>
        <c:tickLblSkip val="5"/>
        <c:tickMarkSkip val="5"/>
        <c:noMultiLvlLbl val="0"/>
      </c:catAx>
      <c:valAx>
        <c:axId val="-623772464"/>
        <c:scaling>
          <c:orientation val="minMax"/>
        </c:scaling>
        <c:delete val="0"/>
        <c:axPos val="l"/>
        <c:majorGridlines/>
        <c:title>
          <c:tx>
            <c:rich>
              <a:bodyPr/>
              <a:lstStyle/>
              <a:p>
                <a:pPr>
                  <a:defRPr sz="1800" b="0"/>
                </a:pPr>
                <a:r>
                  <a:rPr lang="de-DE" sz="1800" b="0" i="0" baseline="0" dirty="0" smtClean="0">
                    <a:effectLst/>
                  </a:rPr>
                  <a:t>Heat </a:t>
                </a:r>
                <a:r>
                  <a:rPr lang="de-DE" sz="1800" b="0" i="0" baseline="0" dirty="0" err="1" smtClean="0">
                    <a:effectLst/>
                  </a:rPr>
                  <a:t>flow</a:t>
                </a:r>
                <a:r>
                  <a:rPr lang="de-DE" sz="1800" b="0" i="0" baseline="0" dirty="0" smtClean="0">
                    <a:effectLst/>
                  </a:rPr>
                  <a:t> </a:t>
                </a:r>
                <a:r>
                  <a:rPr lang="de-DE" sz="1800" b="0" i="0" baseline="0" dirty="0" err="1" smtClean="0">
                    <a:effectLst/>
                  </a:rPr>
                  <a:t>into</a:t>
                </a:r>
                <a:r>
                  <a:rPr lang="de-DE" sz="1800" b="0" i="0" baseline="0" dirty="0" smtClean="0">
                    <a:effectLst/>
                  </a:rPr>
                  <a:t> </a:t>
                </a:r>
                <a:r>
                  <a:rPr lang="de-DE" sz="1800" b="0" i="0" baseline="0" dirty="0" err="1" smtClean="0">
                    <a:effectLst/>
                  </a:rPr>
                  <a:t>the</a:t>
                </a:r>
                <a:r>
                  <a:rPr lang="de-DE" sz="1800" b="0" i="0" baseline="0" dirty="0" smtClean="0">
                    <a:effectLst/>
                  </a:rPr>
                  <a:t> </a:t>
                </a:r>
                <a:r>
                  <a:rPr lang="de-DE" sz="1800" b="0" i="0" baseline="0" dirty="0" err="1" smtClean="0">
                    <a:effectLst/>
                  </a:rPr>
                  <a:t>tool</a:t>
                </a:r>
                <a:r>
                  <a:rPr lang="de-DE" sz="1800" b="0" i="0" baseline="0" dirty="0" smtClean="0">
                    <a:effectLst/>
                  </a:rPr>
                  <a:t> [W]</a:t>
                </a:r>
                <a:endParaRPr lang="de-DE" dirty="0">
                  <a:effectLst/>
                </a:endParaRPr>
              </a:p>
            </c:rich>
          </c:tx>
          <c:overlay val="0"/>
        </c:title>
        <c:numFmt formatCode="General" sourceLinked="1"/>
        <c:majorTickMark val="none"/>
        <c:minorTickMark val="none"/>
        <c:tickLblPos val="nextTo"/>
        <c:txPr>
          <a:bodyPr/>
          <a:lstStyle/>
          <a:p>
            <a:pPr>
              <a:defRPr sz="1600"/>
            </a:pPr>
            <a:endParaRPr lang="pt-BR"/>
          </a:p>
        </c:txPr>
        <c:crossAx val="-623774896"/>
        <c:crosses val="autoZero"/>
        <c:crossBetween val="between"/>
      </c:valAx>
    </c:plotArea>
    <c:legend>
      <c:legendPos val="r"/>
      <c:layout>
        <c:manualLayout>
          <c:xMode val="edge"/>
          <c:yMode val="edge"/>
          <c:x val="0.655817718291906"/>
          <c:y val="0.000708588716014451"/>
          <c:w val="0.343021106736658"/>
          <c:h val="0.327740566955985"/>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41"/>
  </c:pivotSource>
  <c:chart>
    <c:autoTitleDeleted val="1"/>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solid"/>
          </a:ln>
        </c:spPr>
        <c:marker>
          <c:spPr>
            <a:ln>
              <a:prstDash val="solid"/>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spPr>
          <a:ln>
            <a:prstDash val="solid"/>
          </a:ln>
        </c:spPr>
        <c:marker>
          <c:spPr>
            <a:ln>
              <a:prstDash val="solid"/>
            </a:ln>
          </c:spPr>
        </c:marker>
      </c:pivotFmt>
      <c:pivotFmt>
        <c:idx val="44"/>
        <c:spPr>
          <a:ln>
            <a:prstDash val="solid"/>
          </a:ln>
        </c:spPr>
        <c:marker>
          <c:spPr>
            <a:ln>
              <a:prstDash val="solid"/>
            </a:ln>
          </c:spPr>
        </c:marker>
      </c:pivotFmt>
      <c:pivotFmt>
        <c:idx val="45"/>
        <c:spPr>
          <a:ln>
            <a:prstDash val="solid"/>
          </a:ln>
        </c:spPr>
        <c:marker>
          <c:spPr>
            <a:ln>
              <a:prstDash val="solid"/>
            </a:ln>
          </c:spPr>
        </c:marker>
      </c:pivotFmt>
      <c:pivotFmt>
        <c:idx val="46"/>
        <c:spPr>
          <a:ln>
            <a:prstDash val="dash"/>
          </a:ln>
        </c:spPr>
        <c:marker>
          <c:spPr>
            <a:ln>
              <a:prstDash val="dash"/>
            </a:ln>
          </c:spPr>
        </c:marker>
      </c:pivotFmt>
      <c:pivotFmt>
        <c:idx val="47"/>
        <c:spPr>
          <a:ln>
            <a:solidFill>
              <a:schemeClr val="accent4">
                <a:lumMod val="50000"/>
              </a:schemeClr>
            </a:solidFill>
            <a:prstDash val="dash"/>
          </a:ln>
        </c:spPr>
        <c:marker>
          <c:spPr>
            <a:ln>
              <a:solidFill>
                <a:schemeClr val="accent4">
                  <a:lumMod val="50000"/>
                </a:schemeClr>
              </a:solidFill>
              <a:prstDash val="dash"/>
            </a:ln>
          </c:spPr>
        </c:marker>
      </c:pivotFmt>
      <c:pivotFmt>
        <c:idx val="4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9"/>
        <c:spPr>
          <a:ln>
            <a:prstDash val="dash"/>
          </a:ln>
        </c:spPr>
        <c:marker>
          <c:spPr>
            <a:ln>
              <a:prstDash val="dash"/>
            </a:ln>
          </c:spPr>
        </c:marker>
      </c:pivotFmt>
      <c:pivotFmt>
        <c:idx val="50"/>
        <c:spPr>
          <a:ln>
            <a:prstDash val="solid"/>
          </a:ln>
        </c:spPr>
        <c:marker>
          <c:spPr>
            <a:ln>
              <a:prstDash val="solid"/>
            </a:ln>
          </c:spPr>
        </c:marker>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dash"/>
          </a:ln>
        </c:spPr>
        <c:marker>
          <c:spPr>
            <a:ln>
              <a:prstDash val="dash"/>
            </a:ln>
          </c:spPr>
        </c:marker>
      </c:pivotFmt>
      <c:pivotFmt>
        <c:idx val="54"/>
        <c:spPr>
          <a:ln>
            <a:solidFill>
              <a:schemeClr val="accent4">
                <a:lumMod val="50000"/>
              </a:schemeClr>
            </a:solidFill>
            <a:prstDash val="dash"/>
          </a:ln>
        </c:spPr>
        <c:marker>
          <c:spPr>
            <a:ln>
              <a:solidFill>
                <a:schemeClr val="accent4">
                  <a:lumMod val="50000"/>
                </a:schemeClr>
              </a:solidFill>
              <a:prstDash val="dash"/>
            </a:ln>
          </c:spPr>
        </c:marker>
      </c:pivotFmt>
      <c:pivotFmt>
        <c:idx val="5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6"/>
        <c:spPr>
          <a:ln>
            <a:prstDash val="dash"/>
          </a:ln>
        </c:spPr>
        <c:marker>
          <c:spPr>
            <a:ln>
              <a:prstDash val="dash"/>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0.124471296129557</c:v>
                </c:pt>
                <c:pt idx="8">
                  <c:v>0.119588172319294</c:v>
                </c:pt>
                <c:pt idx="9">
                  <c:v>0.113472326964682</c:v>
                </c:pt>
                <c:pt idx="10">
                  <c:v>0.105448280622804</c:v>
                </c:pt>
                <c:pt idx="12">
                  <c:v>0.100322418762519</c:v>
                </c:pt>
                <c:pt idx="13">
                  <c:v>0.0938751915703246</c:v>
                </c:pt>
                <c:pt idx="14">
                  <c:v>0.0923381843002709</c:v>
                </c:pt>
                <c:pt idx="16">
                  <c:v>0.0877792029665318</c:v>
                </c:pt>
                <c:pt idx="17">
                  <c:v>0.0865514307400022</c:v>
                </c:pt>
                <c:pt idx="18">
                  <c:v>0.0848564984277055</c:v>
                </c:pt>
                <c:pt idx="20">
                  <c:v>0.0829038661815101</c:v>
                </c:pt>
                <c:pt idx="21">
                  <c:v>0.0811674446733044</c:v>
                </c:pt>
                <c:pt idx="22">
                  <c:v>0.0797230506574232</c:v>
                </c:pt>
                <c:pt idx="24">
                  <c:v>0.0787516839016375</c:v>
                </c:pt>
                <c:pt idx="25">
                  <c:v>0.0781670000330473</c:v>
                </c:pt>
                <c:pt idx="26">
                  <c:v>0.077671294860258</c:v>
                </c:pt>
                <c:pt idx="28">
                  <c:v>0.0764066980083701</c:v>
                </c:pt>
                <c:pt idx="29">
                  <c:v>0.0762640163367723</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0.0701529603734708</c:v>
                </c:pt>
                <c:pt idx="8">
                  <c:v>0.0661965462746949</c:v>
                </c:pt>
                <c:pt idx="9">
                  <c:v>0.0633045910004922</c:v>
                </c:pt>
                <c:pt idx="10">
                  <c:v>0.0625839653786076</c:v>
                </c:pt>
                <c:pt idx="12">
                  <c:v>0.0622854898453887</c:v>
                </c:pt>
                <c:pt idx="13">
                  <c:v>0.0617193559864418</c:v>
                </c:pt>
                <c:pt idx="14">
                  <c:v>0.0594773559143034</c:v>
                </c:pt>
                <c:pt idx="16">
                  <c:v>0.0584189706061392</c:v>
                </c:pt>
                <c:pt idx="17">
                  <c:v>0.0571236689349765</c:v>
                </c:pt>
                <c:pt idx="18">
                  <c:v>0.0588527290786089</c:v>
                </c:pt>
                <c:pt idx="20">
                  <c:v>0.0562263540496908</c:v>
                </c:pt>
                <c:pt idx="21">
                  <c:v>0.0552887034105939</c:v>
                </c:pt>
                <c:pt idx="22">
                  <c:v>0.0537937353462623</c:v>
                </c:pt>
                <c:pt idx="24">
                  <c:v>0.0560729364840694</c:v>
                </c:pt>
                <c:pt idx="25">
                  <c:v>0.0550377860444783</c:v>
                </c:pt>
                <c:pt idx="26">
                  <c:v>0.0547279464757154</c:v>
                </c:pt>
                <c:pt idx="28">
                  <c:v>0.054490124236816</c:v>
                </c:pt>
                <c:pt idx="29">
                  <c:v>0.0545025514477242</c:v>
                </c:pt>
              </c:numCache>
            </c:numRef>
          </c:val>
          <c:smooth val="0"/>
        </c:ser>
        <c:ser>
          <c:idx val="2"/>
          <c:order val="2"/>
          <c:tx>
            <c:strRef>
              <c:f>Tabelle1!$D$3:$D$4</c:f>
              <c:strCache>
                <c:ptCount val="1"/>
                <c:pt idx="0">
                  <c:v>VP45_2_H200_V150_C45_MF_425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0">
                  <c:v>0.202933053472146</c:v>
                </c:pt>
                <c:pt idx="1">
                  <c:v>0.212040071389956</c:v>
                </c:pt>
                <c:pt idx="2">
                  <c:v>0.198893484081403</c:v>
                </c:pt>
                <c:pt idx="3">
                  <c:v>0.179110585549919</c:v>
                </c:pt>
                <c:pt idx="4">
                  <c:v>0.171384982344745</c:v>
                </c:pt>
                <c:pt idx="5">
                  <c:v>0.162831753682362</c:v>
                </c:pt>
                <c:pt idx="7">
                  <c:v>0.16402242121</c:v>
                </c:pt>
                <c:pt idx="9">
                  <c:v>0.158759319909457</c:v>
                </c:pt>
                <c:pt idx="11">
                  <c:v>0.155325483980297</c:v>
                </c:pt>
                <c:pt idx="13">
                  <c:v>0.14730627566556</c:v>
                </c:pt>
                <c:pt idx="15">
                  <c:v>0.120815895177461</c:v>
                </c:pt>
                <c:pt idx="17">
                  <c:v>0.0994999265428627</c:v>
                </c:pt>
                <c:pt idx="19">
                  <c:v>0.0881994891449316</c:v>
                </c:pt>
                <c:pt idx="21">
                  <c:v>0.0784681980609456</c:v>
                </c:pt>
                <c:pt idx="23">
                  <c:v>0.0756694685736304</c:v>
                </c:pt>
                <c:pt idx="25">
                  <c:v>0.0741471877647024</c:v>
                </c:pt>
                <c:pt idx="27">
                  <c:v>0.0774551407175741</c:v>
                </c:pt>
                <c:pt idx="29">
                  <c:v>0.0657906253529916</c:v>
                </c:pt>
              </c:numCache>
            </c:numRef>
          </c:val>
          <c:smooth val="0"/>
        </c:ser>
        <c:ser>
          <c:idx val="3"/>
          <c:order val="3"/>
          <c:tx>
            <c:strRef>
              <c:f>Tabelle1!$E$3:$E$4</c:f>
              <c:strCache>
                <c:ptCount val="1"/>
                <c:pt idx="0">
                  <c:v>VP46_1_H300_V150_C45_MF_285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0.168757377383091</c:v>
                </c:pt>
                <c:pt idx="1">
                  <c:v>0.157331933804684</c:v>
                </c:pt>
                <c:pt idx="2">
                  <c:v>0.138954092260315</c:v>
                </c:pt>
                <c:pt idx="3">
                  <c:v>0.0966404713720127</c:v>
                </c:pt>
                <c:pt idx="4">
                  <c:v>0.0848598336716712</c:v>
                </c:pt>
                <c:pt idx="5">
                  <c:v>0.0912307256797878</c:v>
                </c:pt>
                <c:pt idx="7">
                  <c:v>0.0998430094218316</c:v>
                </c:pt>
                <c:pt idx="9">
                  <c:v>0.112567070474769</c:v>
                </c:pt>
                <c:pt idx="11">
                  <c:v>0.109516688133137</c:v>
                </c:pt>
                <c:pt idx="13">
                  <c:v>0.0987368044804642</c:v>
                </c:pt>
                <c:pt idx="15">
                  <c:v>0.0868643105421004</c:v>
                </c:pt>
                <c:pt idx="17">
                  <c:v>0.0762299569552138</c:v>
                </c:pt>
                <c:pt idx="19">
                  <c:v>0.0697103384711794</c:v>
                </c:pt>
                <c:pt idx="21">
                  <c:v>0.0655512925932392</c:v>
                </c:pt>
                <c:pt idx="23">
                  <c:v>0.0631867140029142</c:v>
                </c:pt>
                <c:pt idx="25">
                  <c:v>0.0667944292299249</c:v>
                </c:pt>
                <c:pt idx="27">
                  <c:v>0.0655791532742376</c:v>
                </c:pt>
                <c:pt idx="29">
                  <c:v>0.0648545272372474</c:v>
                </c:pt>
              </c:numCache>
            </c:numRef>
          </c:val>
          <c:smooth val="0"/>
        </c:ser>
        <c:ser>
          <c:idx val="4"/>
          <c:order val="4"/>
          <c:tx>
            <c:strRef>
              <c:f>Tabelle1!$F$3:$F$4</c:f>
              <c:strCache>
                <c:ptCount val="1"/>
                <c:pt idx="0">
                  <c:v>VP49_1_H400_V150_C45_MF_285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0.109190627070649</c:v>
                </c:pt>
                <c:pt idx="1">
                  <c:v>0.105578123019359</c:v>
                </c:pt>
                <c:pt idx="2">
                  <c:v>0.104677811469548</c:v>
                </c:pt>
                <c:pt idx="3">
                  <c:v>0.092872737943045</c:v>
                </c:pt>
                <c:pt idx="4">
                  <c:v>0.0892356678597216</c:v>
                </c:pt>
                <c:pt idx="5">
                  <c:v>0.0882371006104728</c:v>
                </c:pt>
                <c:pt idx="7">
                  <c:v>0.0871982968151959</c:v>
                </c:pt>
                <c:pt idx="9">
                  <c:v>0.088756750699027</c:v>
                </c:pt>
                <c:pt idx="11">
                  <c:v>0.0936832866050728</c:v>
                </c:pt>
                <c:pt idx="13">
                  <c:v>0.0916123609661892</c:v>
                </c:pt>
                <c:pt idx="15">
                  <c:v>0.0799339583822055</c:v>
                </c:pt>
                <c:pt idx="17">
                  <c:v>0.0752606647476273</c:v>
                </c:pt>
                <c:pt idx="19">
                  <c:v>0.0678608186119246</c:v>
                </c:pt>
                <c:pt idx="21">
                  <c:v>0.0617555319984786</c:v>
                </c:pt>
                <c:pt idx="23">
                  <c:v>0.0583733621016538</c:v>
                </c:pt>
                <c:pt idx="25">
                  <c:v>0.0578669881630103</c:v>
                </c:pt>
                <c:pt idx="27">
                  <c:v>0.0569650316021751</c:v>
                </c:pt>
                <c:pt idx="29">
                  <c:v>0.0512493192098609</c:v>
                </c:pt>
              </c:numCache>
            </c:numRef>
          </c:val>
          <c:smooth val="0"/>
        </c:ser>
        <c:ser>
          <c:idx val="5"/>
          <c:order val="5"/>
          <c:tx>
            <c:strRef>
              <c:f>Tabelle1!$G$3:$G$4</c:f>
              <c:strCache>
                <c:ptCount val="1"/>
                <c:pt idx="0">
                  <c:v>VP50_1_H500_V150_C45_MF_285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0.0956510560811915</c:v>
                </c:pt>
                <c:pt idx="1">
                  <c:v>0.0937166642347376</c:v>
                </c:pt>
                <c:pt idx="2">
                  <c:v>0.0914070416726294</c:v>
                </c:pt>
                <c:pt idx="3">
                  <c:v>0.0797046695250176</c:v>
                </c:pt>
                <c:pt idx="4">
                  <c:v>0.070662157223852</c:v>
                </c:pt>
                <c:pt idx="5">
                  <c:v>0.0685873735118583</c:v>
                </c:pt>
                <c:pt idx="7">
                  <c:v>0.0695400775466019</c:v>
                </c:pt>
                <c:pt idx="9">
                  <c:v>0.0696898055725668</c:v>
                </c:pt>
                <c:pt idx="11">
                  <c:v>0.0668157790300305</c:v>
                </c:pt>
                <c:pt idx="13">
                  <c:v>0.0648432858023998</c:v>
                </c:pt>
                <c:pt idx="15">
                  <c:v>0.0601445638044385</c:v>
                </c:pt>
                <c:pt idx="17">
                  <c:v>0.0550665431361749</c:v>
                </c:pt>
                <c:pt idx="19">
                  <c:v>0.0501880637927373</c:v>
                </c:pt>
                <c:pt idx="21">
                  <c:v>0.0470998550497552</c:v>
                </c:pt>
                <c:pt idx="23">
                  <c:v>0.0446612512814646</c:v>
                </c:pt>
                <c:pt idx="25">
                  <c:v>0.0451489889490324</c:v>
                </c:pt>
                <c:pt idx="27">
                  <c:v>0.0451829848779543</c:v>
                </c:pt>
                <c:pt idx="29">
                  <c:v>0.042802405944267</c:v>
                </c:pt>
              </c:numCache>
            </c:numRef>
          </c:val>
          <c:smooth val="0"/>
        </c:ser>
        <c:dLbls>
          <c:showLegendKey val="0"/>
          <c:showVal val="0"/>
          <c:showCatName val="0"/>
          <c:showSerName val="0"/>
          <c:showPercent val="0"/>
          <c:showBubbleSize val="0"/>
        </c:dLbls>
        <c:marker val="1"/>
        <c:smooth val="0"/>
        <c:axId val="-78586528"/>
        <c:axId val="-219707760"/>
      </c:lineChart>
      <c:catAx>
        <c:axId val="-7858652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219707760"/>
        <c:crosses val="autoZero"/>
        <c:auto val="1"/>
        <c:lblAlgn val="ctr"/>
        <c:lblOffset val="100"/>
        <c:tickLblSkip val="5"/>
        <c:tickMarkSkip val="5"/>
        <c:noMultiLvlLbl val="0"/>
      </c:catAx>
      <c:valAx>
        <c:axId val="-219707760"/>
        <c:scaling>
          <c:orientation val="minMax"/>
          <c:max val="0.25"/>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tool</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78586528"/>
        <c:crosses val="autoZero"/>
        <c:crossBetween val="between"/>
      </c:valAx>
    </c:plotArea>
    <c:legend>
      <c:legendPos val="r"/>
      <c:layout>
        <c:manualLayout>
          <c:xMode val="edge"/>
          <c:yMode val="edge"/>
          <c:x val="0.653119609092841"/>
          <c:y val="0.0431217586044319"/>
          <c:w val="0.323946462715105"/>
          <c:h val="0.23856239195348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95221F1-FC01-48EA-98A5-7C83F209DBDC}" type="datetimeFigureOut">
              <a:rPr lang="en-US" smtClean="0"/>
              <a:t>10/29/17</a:t>
            </a:fld>
            <a:endParaRPr lang="en-US" dirty="0"/>
          </a:p>
        </p:txBody>
      </p:sp>
      <p:sp>
        <p:nvSpPr>
          <p:cNvPr id="4" name="Folienbildplatzhalt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ECC2F875-FC4D-49DD-BEE6-48EEBE4FE60E}" type="slidenum">
              <a:rPr lang="en-US" smtClean="0"/>
              <a:t>‹n.º›</a:t>
            </a:fld>
            <a:endParaRPr lang="en-US" dirty="0"/>
          </a:p>
        </p:txBody>
      </p:sp>
    </p:spTree>
    <p:extLst>
      <p:ext uri="{BB962C8B-B14F-4D97-AF65-F5344CB8AC3E}">
        <p14:creationId xmlns:p14="http://schemas.microsoft.com/office/powerpoint/2010/main" val="1310518161"/>
      </p:ext>
    </p:extLst>
  </p:cSld>
  <p:clrMap bg1="lt1" tx1="dk1" bg2="lt2" tx2="dk2" accent1="accent1" accent2="accent2" accent3="accent3" accent4="accent4" accent5="accent5" accent6="accent6" hlink="hlink" folHlink="folHlink"/>
  <p:notesStyle>
    <a:lvl1pPr marL="0" algn="l" defTabSz="913740" rtl="0" eaLnBrk="1" latinLnBrk="0" hangingPunct="1">
      <a:defRPr sz="1200" kern="1200">
        <a:solidFill>
          <a:schemeClr val="tx1"/>
        </a:solidFill>
        <a:latin typeface="+mn-lt"/>
        <a:ea typeface="+mn-ea"/>
        <a:cs typeface="+mn-cs"/>
      </a:defRPr>
    </a:lvl1pPr>
    <a:lvl2pPr marL="456870" algn="l" defTabSz="913740" rtl="0" eaLnBrk="1" latinLnBrk="0" hangingPunct="1">
      <a:defRPr sz="1200" kern="1200">
        <a:solidFill>
          <a:schemeClr val="tx1"/>
        </a:solidFill>
        <a:latin typeface="+mn-lt"/>
        <a:ea typeface="+mn-ea"/>
        <a:cs typeface="+mn-cs"/>
      </a:defRPr>
    </a:lvl2pPr>
    <a:lvl3pPr marL="913740" algn="l" defTabSz="913740" rtl="0" eaLnBrk="1" latinLnBrk="0" hangingPunct="1">
      <a:defRPr sz="1200" kern="1200">
        <a:solidFill>
          <a:schemeClr val="tx1"/>
        </a:solidFill>
        <a:latin typeface="+mn-lt"/>
        <a:ea typeface="+mn-ea"/>
        <a:cs typeface="+mn-cs"/>
      </a:defRPr>
    </a:lvl3pPr>
    <a:lvl4pPr marL="1370612" algn="l" defTabSz="913740" rtl="0" eaLnBrk="1" latinLnBrk="0" hangingPunct="1">
      <a:defRPr sz="1200" kern="1200">
        <a:solidFill>
          <a:schemeClr val="tx1"/>
        </a:solidFill>
        <a:latin typeface="+mn-lt"/>
        <a:ea typeface="+mn-ea"/>
        <a:cs typeface="+mn-cs"/>
      </a:defRPr>
    </a:lvl4pPr>
    <a:lvl5pPr marL="1827481" algn="l" defTabSz="913740" rtl="0" eaLnBrk="1" latinLnBrk="0" hangingPunct="1">
      <a:defRPr sz="1200" kern="1200">
        <a:solidFill>
          <a:schemeClr val="tx1"/>
        </a:solidFill>
        <a:latin typeface="+mn-lt"/>
        <a:ea typeface="+mn-ea"/>
        <a:cs typeface="+mn-cs"/>
      </a:defRPr>
    </a:lvl5pPr>
    <a:lvl6pPr marL="2284352" algn="l" defTabSz="913740" rtl="0" eaLnBrk="1" latinLnBrk="0" hangingPunct="1">
      <a:defRPr sz="1200" kern="1200">
        <a:solidFill>
          <a:schemeClr val="tx1"/>
        </a:solidFill>
        <a:latin typeface="+mn-lt"/>
        <a:ea typeface="+mn-ea"/>
        <a:cs typeface="+mn-cs"/>
      </a:defRPr>
    </a:lvl6pPr>
    <a:lvl7pPr marL="2741222" algn="l" defTabSz="913740" rtl="0" eaLnBrk="1" latinLnBrk="0" hangingPunct="1">
      <a:defRPr sz="1200" kern="1200">
        <a:solidFill>
          <a:schemeClr val="tx1"/>
        </a:solidFill>
        <a:latin typeface="+mn-lt"/>
        <a:ea typeface="+mn-ea"/>
        <a:cs typeface="+mn-cs"/>
      </a:defRPr>
    </a:lvl7pPr>
    <a:lvl8pPr marL="3198092" algn="l" defTabSz="913740" rtl="0" eaLnBrk="1" latinLnBrk="0" hangingPunct="1">
      <a:defRPr sz="1200" kern="1200">
        <a:solidFill>
          <a:schemeClr val="tx1"/>
        </a:solidFill>
        <a:latin typeface="+mn-lt"/>
        <a:ea typeface="+mn-ea"/>
        <a:cs typeface="+mn-cs"/>
      </a:defRPr>
    </a:lvl8pPr>
    <a:lvl9pPr marL="3654961" algn="l" defTabSz="9137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fld id="{ECC2F875-FC4D-49DD-BEE6-48EEBE4FE60E}" type="slidenum">
              <a:rPr lang="en-US" smtClean="0"/>
              <a:t>1</a:t>
            </a:fld>
            <a:endParaRPr lang="en-US" dirty="0"/>
          </a:p>
        </p:txBody>
      </p:sp>
    </p:spTree>
    <p:extLst>
      <p:ext uri="{BB962C8B-B14F-4D97-AF65-F5344CB8AC3E}">
        <p14:creationId xmlns:p14="http://schemas.microsoft.com/office/powerpoint/2010/main" val="144258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Heating rate rises with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Heating rate</a:t>
            </a:r>
            <a:r>
              <a:rPr lang="en-US" b="1" baseline="0" dirty="0" smtClean="0"/>
              <a:t> decreases with cutting speed</a:t>
            </a:r>
            <a:endParaRPr lang="en-US" b="1" dirty="0" smtClean="0"/>
          </a:p>
          <a:p>
            <a:r>
              <a:rPr lang="en-US" dirty="0" smtClean="0"/>
              <a:t>H/v </a:t>
            </a:r>
            <a:r>
              <a:rPr lang="en-US" dirty="0" smtClean="0">
                <a:sym typeface="Wingdings" panose="05000000000000000000" pitchFamily="2" charset="2"/>
              </a:rPr>
              <a:t> Heating rate</a:t>
            </a:r>
          </a:p>
          <a:p>
            <a:r>
              <a:rPr lang="en-US" dirty="0" smtClean="0">
                <a:sym typeface="Wingdings" panose="05000000000000000000" pitchFamily="2" charset="2"/>
              </a:rPr>
              <a:t>1,33</a:t>
            </a:r>
          </a:p>
          <a:p>
            <a:r>
              <a:rPr lang="en-US" dirty="0" smtClean="0">
                <a:sym typeface="Wingdings" panose="05000000000000000000" pitchFamily="2" charset="2"/>
              </a:rPr>
              <a:t>2</a:t>
            </a:r>
          </a:p>
          <a:p>
            <a:r>
              <a:rPr lang="en-US" i="1" dirty="0" smtClean="0">
                <a:solidFill>
                  <a:srgbClr val="FF0000"/>
                </a:solidFill>
                <a:sym typeface="Wingdings" panose="05000000000000000000" pitchFamily="2" charset="2"/>
              </a:rPr>
              <a:t>4</a:t>
            </a:r>
          </a:p>
          <a:p>
            <a:r>
              <a:rPr lang="en-US" dirty="0" smtClean="0">
                <a:sym typeface="Wingdings" panose="05000000000000000000" pitchFamily="2" charset="2"/>
              </a:rPr>
              <a:t>2</a:t>
            </a:r>
          </a:p>
          <a:p>
            <a:r>
              <a:rPr lang="en-US" dirty="0" smtClean="0"/>
              <a:t>3</a:t>
            </a:r>
          </a:p>
          <a:p>
            <a:r>
              <a:rPr lang="en-US" dirty="0" smtClean="0"/>
              <a:t>2,66</a:t>
            </a:r>
          </a:p>
          <a:p>
            <a:r>
              <a:rPr lang="en-US" dirty="0" smtClean="0"/>
              <a:t>3,333</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17</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Heat</a:t>
                </a:r>
                <a:r>
                  <a:rPr lang="en-US" b="1" baseline="0" dirty="0" smtClean="0">
                    <a:solidFill>
                      <a:srgbClr val="FF0000"/>
                    </a:solidFill>
                  </a:rPr>
                  <a:t> carried away by chip rises with </a:t>
                </a:r>
                <a:r>
                  <a:rPr lang="en-US" b="1" baseline="0" dirty="0" err="1" smtClean="0">
                    <a:solidFill>
                      <a:srgbClr val="FF0000"/>
                    </a:solidFill>
                  </a:rPr>
                  <a:t>hsp</a:t>
                </a:r>
                <a:r>
                  <a:rPr lang="en-US" b="1" baseline="0" dirty="0" smtClean="0">
                    <a:solidFill>
                      <a:srgbClr val="FF0000"/>
                    </a:solidFill>
                  </a:rPr>
                  <a:t>*</a:t>
                </a:r>
                <a:r>
                  <a:rPr lang="en-US" b="1" baseline="0" dirty="0" err="1" smtClean="0">
                    <a:solidFill>
                      <a:srgbClr val="FF0000"/>
                    </a:solidFill>
                  </a:rPr>
                  <a:t>vc</a:t>
                </a:r>
                <a:endParaRPr lang="en-US" b="1" baseline="0"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Heat carried away by chip increases with cutting length for small chip thickness  </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Why?????</a:t>
                </a:r>
                <a:endParaRPr lang="en-US" b="1"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0" dirty="0" err="1" smtClean="0">
                    <a:solidFill>
                      <a:schemeClr val="accent6"/>
                    </a:solidFill>
                  </a:rPr>
                  <a:t>v</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h</a:t>
                </a:r>
                <a:r>
                  <a:rPr lang="en-US" b="0" baseline="-25000" dirty="0" smtClean="0">
                    <a:solidFill>
                      <a:schemeClr val="accent6"/>
                    </a:solidFill>
                  </a:rPr>
                  <a:t>sp</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 </a:t>
                </a:r>
                <a:r>
                  <a:rPr lang="en-US" b="0" dirty="0" smtClean="0">
                    <a:solidFill>
                      <a:schemeClr val="accent6"/>
                    </a:solidFill>
                  </a:rPr>
                  <a:t>; </a:t>
                </a:r>
                <a:r>
                  <a:rPr lang="en-US" b="0" dirty="0" err="1" smtClean="0">
                    <a:solidFill>
                      <a:schemeClr val="accent6"/>
                    </a:solidFill>
                  </a:rPr>
                  <a:t>l</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const.   (gilt </a:t>
                </a:r>
                <a:r>
                  <a:rPr lang="en-US" b="0" dirty="0" err="1" smtClean="0">
                    <a:solidFill>
                      <a:schemeClr val="accent6"/>
                    </a:solidFill>
                  </a:rPr>
                  <a:t>nicht</a:t>
                </a:r>
                <a:r>
                  <a:rPr lang="en-US" b="0" dirty="0" smtClean="0">
                    <a:solidFill>
                      <a:schemeClr val="accent6"/>
                    </a:solidFill>
                  </a:rPr>
                  <a:t> </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b="0" i="1" smtClean="0">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 </a:t>
                </a:r>
                <a:r>
                  <a:rPr lang="en-US" b="0" dirty="0" err="1" smtClean="0"/>
                  <a:t>B</a:t>
                </a:r>
                <a:r>
                  <a:rPr lang="en-US" b="0" baseline="-25000" dirty="0" err="1" smtClean="0"/>
                  <a:t>chip</a:t>
                </a:r>
                <a:r>
                  <a:rPr lang="en-US" b="0" baseline="-25000" dirty="0" smtClean="0"/>
                  <a:t> </a:t>
                </a:r>
                <a:r>
                  <a:rPr lang="en-US" b="0" baseline="0" dirty="0" smtClean="0"/>
                  <a:t>↑ </a:t>
                </a:r>
                <a:r>
                  <a:rPr lang="en-US" b="0" dirty="0" smtClean="0">
                    <a:solidFill>
                      <a:schemeClr val="accent6"/>
                    </a:solidFill>
                  </a:rPr>
                  <a:t>(</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Choice>
        <mc:Fallback xmlns="">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chemeClr val="accent6"/>
                    </a:solidFill>
                  </a:rPr>
                  <a:t>v</a:t>
                </a:r>
                <a:r>
                  <a:rPr lang="en-US" b="1" baseline="-25000" dirty="0" err="1" smtClean="0">
                    <a:solidFill>
                      <a:schemeClr val="accent6"/>
                    </a:solidFill>
                  </a:rPr>
                  <a:t>c</a:t>
                </a:r>
                <a:r>
                  <a:rPr lang="en-US" b="1" baseline="-25000" dirty="0" smtClean="0">
                    <a:solidFill>
                      <a:schemeClr val="accent6"/>
                    </a:solidFill>
                  </a:rPr>
                  <a:t>* </a:t>
                </a:r>
                <a:r>
                  <a:rPr lang="en-US" b="1" dirty="0" err="1" smtClean="0">
                    <a:solidFill>
                      <a:schemeClr val="accent6"/>
                    </a:solidFill>
                  </a:rPr>
                  <a:t>h</a:t>
                </a:r>
                <a:r>
                  <a:rPr lang="en-US" b="1" baseline="-25000" dirty="0" err="1" smtClean="0">
                    <a:solidFill>
                      <a:schemeClr val="accent6"/>
                    </a:solidFill>
                  </a:rPr>
                  <a:t>sp</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 </a:t>
                </a:r>
                <a:r>
                  <a:rPr lang="en-US" b="1" dirty="0" smtClean="0">
                    <a:solidFill>
                      <a:schemeClr val="accent6"/>
                    </a:solidFill>
                  </a:rPr>
                  <a:t>; </a:t>
                </a:r>
                <a:r>
                  <a:rPr lang="en-US" b="1" dirty="0" err="1" smtClean="0">
                    <a:solidFill>
                      <a:schemeClr val="accent6"/>
                    </a:solidFill>
                  </a:rPr>
                  <a:t>l</a:t>
                </a:r>
                <a:r>
                  <a:rPr lang="en-US" b="1" baseline="-25000" dirty="0" err="1" smtClean="0">
                    <a:solidFill>
                      <a:schemeClr val="accent6"/>
                    </a:solidFill>
                  </a:rPr>
                  <a:t>c</a:t>
                </a:r>
                <a:r>
                  <a:rPr lang="en-US" b="1" baseline="-25000" dirty="0" smtClean="0">
                    <a:solidFill>
                      <a:schemeClr val="accent6"/>
                    </a:solidFill>
                  </a:rPr>
                  <a:t> </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a:t>
                </a:r>
                <a:r>
                  <a:rPr lang="en-US" dirty="0" smtClean="0">
                    <a:solidFill>
                      <a:schemeClr val="accent6"/>
                    </a:solidFill>
                  </a:rPr>
                  <a:t> = const.</a:t>
                </a:r>
                <a:r>
                  <a:rPr lang="en-US" b="1" dirty="0" smtClean="0">
                    <a:solidFill>
                      <a:schemeClr val="accent6"/>
                    </a:solidFill>
                  </a:rPr>
                  <a:t>  </a:t>
                </a:r>
                <a:r>
                  <a:rPr lang="en-US" b="1" dirty="0" smtClean="0">
                    <a:solidFill>
                      <a:schemeClr val="accent6"/>
                    </a:solidFill>
                  </a:rPr>
                  <a:t> (gilt </a:t>
                </a:r>
                <a:r>
                  <a:rPr lang="en-US" b="1" dirty="0" err="1" smtClean="0">
                    <a:solidFill>
                      <a:schemeClr val="accent6"/>
                    </a:solidFill>
                  </a:rPr>
                  <a:t>nicht</a:t>
                </a:r>
                <a:r>
                  <a:rPr lang="en-US" b="1" dirty="0" smtClean="0">
                    <a:solidFill>
                      <a:schemeClr val="accent6"/>
                    </a:solidFill>
                  </a:rPr>
                  <a:t> </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i="0">
                    <a:solidFill>
                      <a:schemeClr val="accent6"/>
                    </a:solidFill>
                    <a:latin typeface="Cambria Math"/>
                  </a:rPr>
                  <a:t>( 𝒒) ̇</a:t>
                </a:r>
                <a:r>
                  <a:rPr lang="en-US" b="1" i="0" smtClean="0">
                    <a:solidFill>
                      <a:schemeClr val="accent6"/>
                    </a:solidFill>
                    <a:latin typeface="Cambria Math"/>
                  </a:rPr>
                  <a:t>^</a:t>
                </a:r>
                <a:r>
                  <a:rPr lang="en-US" b="1" i="0">
                    <a:solidFill>
                      <a:schemeClr val="accent6"/>
                    </a:solidFill>
                    <a:latin typeface="Cambria Math"/>
                  </a:rPr>
                  <a:t>´</a:t>
                </a:r>
                <a:r>
                  <a:rPr lang="en-US" baseline="-25000" dirty="0" smtClean="0">
                    <a:solidFill>
                      <a:schemeClr val="accent6"/>
                    </a:solidFill>
                  </a:rPr>
                  <a:t>chip</a:t>
                </a:r>
                <a:r>
                  <a:rPr lang="en-US" dirty="0" smtClean="0">
                    <a:solidFill>
                      <a:schemeClr val="accent6"/>
                    </a:solidFill>
                  </a:rPr>
                  <a:t> </a:t>
                </a:r>
                <a:r>
                  <a:rPr lang="en-US" dirty="0" smtClean="0">
                    <a:solidFill>
                      <a:schemeClr val="accent6"/>
                    </a:solidFill>
                  </a:rPr>
                  <a:t>↑ → </a:t>
                </a:r>
                <a:r>
                  <a:rPr lang="en-US" dirty="0" err="1" smtClean="0"/>
                  <a:t>B</a:t>
                </a:r>
                <a:r>
                  <a:rPr lang="en-US" baseline="-25000" dirty="0" err="1" smtClean="0"/>
                  <a:t>chip</a:t>
                </a:r>
                <a:r>
                  <a:rPr lang="en-US" baseline="-25000" dirty="0" smtClean="0"/>
                  <a:t> </a:t>
                </a:r>
                <a:r>
                  <a:rPr lang="en-US" baseline="0" dirty="0" smtClean="0"/>
                  <a:t>↑ </a:t>
                </a:r>
                <a:r>
                  <a:rPr lang="en-US" b="1" dirty="0" smtClean="0">
                    <a:solidFill>
                      <a:schemeClr val="accent6"/>
                    </a:solidFill>
                  </a:rPr>
                  <a:t>(</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Fallback>
      </mc:AlternateContent>
      <p:sp>
        <p:nvSpPr>
          <p:cNvPr id="4" name="Foliennummernplatzhalter 3"/>
          <p:cNvSpPr>
            <a:spLocks noGrp="1"/>
          </p:cNvSpPr>
          <p:nvPr>
            <p:ph type="sldNum" sz="quarter" idx="10"/>
          </p:nvPr>
        </p:nvSpPr>
        <p:spPr/>
        <p:txBody>
          <a:bodyPr/>
          <a:lstStyle/>
          <a:p>
            <a:fld id="{ECC2F875-FC4D-49DD-BEE6-48EEBE4FE60E}" type="slidenum">
              <a:rPr lang="en-US" smtClean="0"/>
              <a:t>19</a:t>
            </a:fld>
            <a:endParaRPr lang="en-US" dirty="0"/>
          </a:p>
        </p:txBody>
      </p:sp>
    </p:spTree>
    <p:extLst>
      <p:ext uri="{BB962C8B-B14F-4D97-AF65-F5344CB8AC3E}">
        <p14:creationId xmlns:p14="http://schemas.microsoft.com/office/powerpoint/2010/main" val="3292287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No influence</a:t>
            </a:r>
            <a:r>
              <a:rPr lang="en-US" b="1" baseline="0" dirty="0" smtClean="0"/>
              <a:t> of level of h</a:t>
            </a:r>
            <a:r>
              <a:rPr lang="en-US" b="1" dirty="0" smtClean="0"/>
              <a:t>eat partition inside the</a:t>
            </a:r>
            <a:r>
              <a:rPr lang="en-US" b="1" baseline="0" dirty="0" smtClean="0"/>
              <a:t> chip by chip thickness</a:t>
            </a:r>
          </a:p>
          <a:p>
            <a:r>
              <a:rPr lang="en-US" b="1" baseline="0" dirty="0" smtClean="0"/>
              <a:t>Rising heat partition inside the chip, especially for lower chip thickness </a:t>
            </a:r>
            <a:r>
              <a:rPr lang="en-US" baseline="0" dirty="0" smtClean="0">
                <a:sym typeface="Wingdings" panose="05000000000000000000" pitchFamily="2" charset="2"/>
              </a:rPr>
              <a:t> Hypo: tool is heating up and is conducts less heat away</a:t>
            </a:r>
          </a:p>
          <a:p>
            <a:r>
              <a:rPr lang="en-US" baseline="0" dirty="0" smtClean="0">
                <a:sym typeface="Wingdings" panose="05000000000000000000" pitchFamily="2" charset="2"/>
              </a:rPr>
              <a:t>Hypo: The lower the chip thickness the lower the influence of friction at the rake face</a:t>
            </a:r>
            <a:endParaRPr lang="en-US" baseline="0" dirty="0" smtClean="0"/>
          </a:p>
          <a:p>
            <a:endParaRPr lang="en-US" dirty="0" smtClean="0"/>
          </a:p>
          <a:p>
            <a:endParaRPr lang="en-US" dirty="0" smtClean="0"/>
          </a:p>
          <a:p>
            <a:r>
              <a:rPr lang="en-US" dirty="0" smtClean="0"/>
              <a:t>1 = </a:t>
            </a:r>
            <a:r>
              <a:rPr lang="en-US" dirty="0" err="1" smtClean="0"/>
              <a:t>B</a:t>
            </a:r>
            <a:r>
              <a:rPr lang="en-US" baseline="-25000" dirty="0" err="1" smtClean="0"/>
              <a:t>chip</a:t>
            </a:r>
            <a:r>
              <a:rPr lang="en-US" baseline="0" dirty="0" smtClean="0"/>
              <a:t> + </a:t>
            </a:r>
            <a:r>
              <a:rPr lang="en-US" baseline="0" dirty="0" err="1" smtClean="0"/>
              <a:t>B</a:t>
            </a:r>
            <a:r>
              <a:rPr lang="en-US" baseline="-25000" dirty="0" err="1" smtClean="0"/>
              <a:t>tool</a:t>
            </a:r>
            <a:r>
              <a:rPr lang="en-US" baseline="0" dirty="0" smtClean="0"/>
              <a:t> + B</a:t>
            </a:r>
            <a:r>
              <a:rPr lang="en-US" baseline="-25000" dirty="0" smtClean="0"/>
              <a:t>WP</a:t>
            </a:r>
          </a:p>
          <a:p>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dirty="0" err="1" smtClean="0"/>
              <a:t>B</a:t>
            </a:r>
            <a:r>
              <a:rPr lang="en-US" baseline="-25000" dirty="0" err="1" smtClean="0"/>
              <a:t>tool</a:t>
            </a:r>
            <a:r>
              <a:rPr lang="en-US" baseline="-25000" dirty="0" smtClean="0"/>
              <a:t> </a:t>
            </a:r>
            <a:r>
              <a:rPr lang="en-US" baseline="0" dirty="0" smtClean="0"/>
              <a:t> = </a:t>
            </a:r>
            <a:r>
              <a:rPr lang="en-US" baseline="0" dirty="0" err="1" smtClean="0"/>
              <a:t>konst</a:t>
            </a:r>
            <a:r>
              <a:rPr lang="en-US" baseline="0" dirty="0" smtClean="0"/>
              <a:t>. ; </a:t>
            </a:r>
            <a:r>
              <a:rPr lang="en-US" dirty="0" err="1" smtClean="0"/>
              <a:t>B</a:t>
            </a:r>
            <a:r>
              <a:rPr lang="en-US" baseline="-25000" dirty="0" err="1" smtClean="0"/>
              <a:t>chip</a:t>
            </a:r>
            <a:r>
              <a:rPr lang="en-US" baseline="-25000" dirty="0" smtClean="0"/>
              <a:t> </a:t>
            </a:r>
            <a:r>
              <a:rPr lang="en-US" baseline="0" dirty="0" smtClean="0"/>
              <a:t>↑ → B</a:t>
            </a:r>
            <a:r>
              <a:rPr lang="en-US" baseline="-25000" dirty="0" smtClean="0"/>
              <a:t>WP </a:t>
            </a:r>
            <a:r>
              <a:rPr lang="en-US" baseline="0" dirty="0" smtClean="0"/>
              <a:t>↓</a:t>
            </a:r>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20</a:t>
            </a:fld>
            <a:endParaRPr lang="en-US" dirty="0"/>
          </a:p>
        </p:txBody>
      </p:sp>
    </p:spTree>
    <p:extLst>
      <p:ext uri="{BB962C8B-B14F-4D97-AF65-F5344CB8AC3E}">
        <p14:creationId xmlns:p14="http://schemas.microsoft.com/office/powerpoint/2010/main" val="60140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21</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For small chip thickness no influence of cutting speed</a:t>
            </a:r>
          </a:p>
          <a:p>
            <a:r>
              <a:rPr lang="en-US" b="1" dirty="0" smtClean="0"/>
              <a:t>Heat flux into the tool rises with chip thickness decreasingly,</a:t>
            </a:r>
            <a:r>
              <a:rPr lang="en-US" b="1" baseline="0" dirty="0" smtClean="0"/>
              <a:t> </a:t>
            </a:r>
          </a:p>
          <a:p>
            <a:r>
              <a:rPr lang="en-US" b="1" baseline="0" dirty="0" smtClean="0"/>
              <a:t>Less rise for smaller cutting speeds</a:t>
            </a:r>
          </a:p>
          <a:p>
            <a:r>
              <a:rPr lang="en-US" b="1" baseline="0" dirty="0" smtClean="0"/>
              <a:t>Decreases for higher chip thickness over time constant for small chip thickness    hypo: tool gets to hot to carry heat away</a:t>
            </a:r>
          </a:p>
          <a:p>
            <a:r>
              <a:rPr lang="en-US" baseline="0" dirty="0" smtClean="0"/>
              <a:t>Hypo: The higher the chip thickness the higher the frictional influence</a:t>
            </a:r>
          </a:p>
          <a:p>
            <a:r>
              <a:rPr lang="en-US" baseline="0" dirty="0" smtClean="0"/>
              <a:t>Thermal number? Vc *hsp??</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22</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a:t>
            </a:r>
            <a:r>
              <a:rPr lang="en-US" b="1" baseline="0" dirty="0" smtClean="0"/>
              <a:t> partition inside tool higher for low cutting speed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0" baseline="0" dirty="0" smtClean="0"/>
          </a:p>
          <a:p>
            <a:r>
              <a:rPr lang="en-US" b="1" baseline="0" dirty="0" smtClean="0"/>
              <a:t>No influence of chip thickness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1" baseline="0" dirty="0" smtClean="0">
              <a:sym typeface="Wingdings" panose="05000000000000000000" pitchFamily="2" charset="2"/>
            </a:endParaRPr>
          </a:p>
          <a:p>
            <a:r>
              <a:rPr lang="en-US" b="1" baseline="0" dirty="0" smtClean="0">
                <a:sym typeface="Wingdings" panose="05000000000000000000" pitchFamily="2" charset="2"/>
              </a:rPr>
              <a:t>Remains constant over time </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23</a:t>
            </a:fld>
            <a:endParaRPr lang="en-US" dirty="0"/>
          </a:p>
        </p:txBody>
      </p:sp>
    </p:spTree>
    <p:extLst>
      <p:ext uri="{BB962C8B-B14F-4D97-AF65-F5344CB8AC3E}">
        <p14:creationId xmlns:p14="http://schemas.microsoft.com/office/powerpoint/2010/main" val="590298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 flux inside work</a:t>
            </a:r>
            <a:r>
              <a:rPr lang="en-US" b="1" baseline="0" dirty="0" smtClean="0"/>
              <a:t> piece decreases with  cutting speed and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Heat flux into workpiece decreases over cutting length for small chip thickness</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i="1"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over time?</a:t>
            </a:r>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is this possible?</a:t>
            </a:r>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24</a:t>
            </a:fld>
            <a:endParaRPr lang="en-US" dirty="0"/>
          </a:p>
        </p:txBody>
      </p:sp>
    </p:spTree>
    <p:extLst>
      <p:ext uri="{BB962C8B-B14F-4D97-AF65-F5344CB8AC3E}">
        <p14:creationId xmlns:p14="http://schemas.microsoft.com/office/powerpoint/2010/main" val="369628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 partition into workpiece independent</a:t>
            </a:r>
            <a:r>
              <a:rPr lang="en-US" b="1" baseline="0" dirty="0" smtClean="0"/>
              <a:t> from </a:t>
            </a:r>
            <a:r>
              <a:rPr lang="en-US" b="1" baseline="0" dirty="0" err="1" smtClean="0"/>
              <a:t>vc</a:t>
            </a:r>
            <a:r>
              <a:rPr lang="en-US" b="1" baseline="0" dirty="0" smtClean="0"/>
              <a:t> and hsp       does not fit to K&amp;H</a:t>
            </a:r>
          </a:p>
          <a:p>
            <a:r>
              <a:rPr lang="en-US" b="1" baseline="0" dirty="0" smtClean="0"/>
              <a:t>Decreases for small chip thickness</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25</a:t>
            </a:fld>
            <a:endParaRPr lang="en-US" dirty="0"/>
          </a:p>
        </p:txBody>
      </p:sp>
    </p:spTree>
    <p:extLst>
      <p:ext uri="{BB962C8B-B14F-4D97-AF65-F5344CB8AC3E}">
        <p14:creationId xmlns:p14="http://schemas.microsoft.com/office/powerpoint/2010/main" val="2819597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26</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27</a:t>
            </a:fld>
            <a:endParaRPr lang="en-US" dirty="0"/>
          </a:p>
        </p:txBody>
      </p:sp>
    </p:spTree>
    <p:extLst>
      <p:ext uri="{BB962C8B-B14F-4D97-AF65-F5344CB8AC3E}">
        <p14:creationId xmlns:p14="http://schemas.microsoft.com/office/powerpoint/2010/main" val="241218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a:t>
            </a:fld>
            <a:endParaRPr lang="en-US" dirty="0"/>
          </a:p>
        </p:txBody>
      </p:sp>
    </p:spTree>
    <p:extLst>
      <p:ext uri="{BB962C8B-B14F-4D97-AF65-F5344CB8AC3E}">
        <p14:creationId xmlns:p14="http://schemas.microsoft.com/office/powerpoint/2010/main" val="183094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29</a:t>
            </a:fld>
            <a:endParaRPr lang="en-US" dirty="0"/>
          </a:p>
        </p:txBody>
      </p:sp>
    </p:spTree>
    <p:extLst>
      <p:ext uri="{BB962C8B-B14F-4D97-AF65-F5344CB8AC3E}">
        <p14:creationId xmlns:p14="http://schemas.microsoft.com/office/powerpoint/2010/main" val="32075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With higher cutting speed and lower chip</a:t>
            </a:r>
            <a:r>
              <a:rPr lang="en-US" b="1" baseline="0" dirty="0" smtClean="0"/>
              <a:t> thickness more heat is transferred over tip</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30</a:t>
            </a:fld>
            <a:endParaRPr lang="en-US" dirty="0"/>
          </a:p>
        </p:txBody>
      </p:sp>
    </p:spTree>
    <p:extLst>
      <p:ext uri="{BB962C8B-B14F-4D97-AF65-F5344CB8AC3E}">
        <p14:creationId xmlns:p14="http://schemas.microsoft.com/office/powerpoint/2010/main" val="155869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31</a:t>
            </a:fld>
            <a:endParaRPr lang="en-US" dirty="0"/>
          </a:p>
        </p:txBody>
      </p:sp>
    </p:spTree>
    <p:extLst>
      <p:ext uri="{BB962C8B-B14F-4D97-AF65-F5344CB8AC3E}">
        <p14:creationId xmlns:p14="http://schemas.microsoft.com/office/powerpoint/2010/main" val="3756133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33</a:t>
            </a:fld>
            <a:endParaRPr lang="en-US" dirty="0"/>
          </a:p>
        </p:txBody>
      </p:sp>
    </p:spTree>
    <p:extLst>
      <p:ext uri="{BB962C8B-B14F-4D97-AF65-F5344CB8AC3E}">
        <p14:creationId xmlns:p14="http://schemas.microsoft.com/office/powerpoint/2010/main" val="4015553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35</a:t>
            </a:fld>
            <a:endParaRPr lang="en-US" dirty="0"/>
          </a:p>
        </p:txBody>
      </p:sp>
    </p:spTree>
    <p:extLst>
      <p:ext uri="{BB962C8B-B14F-4D97-AF65-F5344CB8AC3E}">
        <p14:creationId xmlns:p14="http://schemas.microsoft.com/office/powerpoint/2010/main" val="2515590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38</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40</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41</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CC2F875-FC4D-49DD-BEE6-48EEBE4FE60E}" type="slidenum">
              <a:rPr lang="en-US" smtClean="0"/>
              <a:t>6</a:t>
            </a:fld>
            <a:endParaRPr lang="en-US" dirty="0"/>
          </a:p>
        </p:txBody>
      </p:sp>
    </p:spTree>
    <p:extLst>
      <p:ext uri="{BB962C8B-B14F-4D97-AF65-F5344CB8AC3E}">
        <p14:creationId xmlns:p14="http://schemas.microsoft.com/office/powerpoint/2010/main" val="376987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9</a:t>
            </a:fld>
            <a:endParaRPr lang="en-US" dirty="0"/>
          </a:p>
        </p:txBody>
      </p:sp>
    </p:spTree>
    <p:extLst>
      <p:ext uri="{BB962C8B-B14F-4D97-AF65-F5344CB8AC3E}">
        <p14:creationId xmlns:p14="http://schemas.microsoft.com/office/powerpoint/2010/main" val="175033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this analysis, the energy flows considered for the volume control are listed above. Then, with the temperature field of the Infrared camera frames, this analysis is able to calculate the heat flow through the tool and the chip and, consequently, the heat partition of the total power produced during the process. About 90% of the deformation energy is converted in heat and the heat flow through the workpiece is calculated by the total balance.</a:t>
            </a:r>
          </a:p>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10</a:t>
            </a:fld>
            <a:endParaRPr lang="de-DE"/>
          </a:p>
        </p:txBody>
      </p:sp>
    </p:spTree>
    <p:extLst>
      <p:ext uri="{BB962C8B-B14F-4D97-AF65-F5344CB8AC3E}">
        <p14:creationId xmlns:p14="http://schemas.microsoft.com/office/powerpoint/2010/main" val="49526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11</a:t>
            </a:fld>
            <a:endParaRPr lang="de-DE"/>
          </a:p>
        </p:txBody>
      </p:sp>
    </p:spTree>
    <p:extLst>
      <p:ext uri="{BB962C8B-B14F-4D97-AF65-F5344CB8AC3E}">
        <p14:creationId xmlns:p14="http://schemas.microsoft.com/office/powerpoint/2010/main" val="118133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14</a:t>
            </a:fld>
            <a:endParaRPr lang="en-US" dirty="0"/>
          </a:p>
        </p:txBody>
      </p:sp>
    </p:spTree>
    <p:extLst>
      <p:ext uri="{BB962C8B-B14F-4D97-AF65-F5344CB8AC3E}">
        <p14:creationId xmlns:p14="http://schemas.microsoft.com/office/powerpoint/2010/main" val="290886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15</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baseline="0" dirty="0" smtClean="0"/>
              <a:t>The higher the chip thickness the higher the internal energy/heat rate</a:t>
            </a:r>
          </a:p>
          <a:p>
            <a:r>
              <a:rPr lang="en-US" b="1" baseline="0" dirty="0" smtClean="0"/>
              <a:t>The lower the cutting speed the higher the internal energy in the tool    </a:t>
            </a:r>
            <a:r>
              <a:rPr lang="en-US" b="1" baseline="0" dirty="0" smtClean="0">
                <a:sym typeface="Wingdings" panose="05000000000000000000" pitchFamily="2" charset="2"/>
              </a:rPr>
              <a:t> High Speed cutting</a:t>
            </a:r>
            <a:endParaRPr lang="en-US" b="1" baseline="0" dirty="0" smtClean="0"/>
          </a:p>
        </p:txBody>
      </p:sp>
      <p:sp>
        <p:nvSpPr>
          <p:cNvPr id="4" name="Foliennummernplatzhalter 3"/>
          <p:cNvSpPr>
            <a:spLocks noGrp="1"/>
          </p:cNvSpPr>
          <p:nvPr>
            <p:ph type="sldNum" sz="quarter" idx="10"/>
          </p:nvPr>
        </p:nvSpPr>
        <p:spPr/>
        <p:txBody>
          <a:bodyPr/>
          <a:lstStyle/>
          <a:p>
            <a:fld id="{ECC2F875-FC4D-49DD-BEE6-48EEBE4FE60E}" type="slidenum">
              <a:rPr lang="en-US" smtClean="0"/>
              <a:t>16</a:t>
            </a:fld>
            <a:endParaRPr lang="en-US" dirty="0"/>
          </a:p>
        </p:txBody>
      </p:sp>
    </p:spTree>
    <p:extLst>
      <p:ext uri="{BB962C8B-B14F-4D97-AF65-F5344CB8AC3E}">
        <p14:creationId xmlns:p14="http://schemas.microsoft.com/office/powerpoint/2010/main" val="1866619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4994" name="Rectangle 2"/>
          <p:cNvSpPr>
            <a:spLocks noGrp="1" noChangeArrowheads="1"/>
          </p:cNvSpPr>
          <p:nvPr>
            <p:ph type="ctrTitle"/>
          </p:nvPr>
        </p:nvSpPr>
        <p:spPr>
          <a:xfrm>
            <a:off x="3371850" y="1119188"/>
            <a:ext cx="6311900" cy="1400175"/>
          </a:xfrm>
        </p:spPr>
        <p:txBody>
          <a:bodyPr rIns="468000" bIns="72000"/>
          <a:lstStyle>
            <a:lvl1pPr>
              <a:defRPr sz="2600"/>
            </a:lvl1pPr>
          </a:lstStyle>
          <a:p>
            <a:pPr lvl="0"/>
            <a:r>
              <a:rPr lang="de-DE" noProof="0" smtClean="0"/>
              <a:t>Titelmasterformat durch Klicken bearbeiten</a:t>
            </a:r>
          </a:p>
        </p:txBody>
      </p:sp>
      <p:sp>
        <p:nvSpPr>
          <p:cNvPr id="84995" name="Rectangle 3"/>
          <p:cNvSpPr>
            <a:spLocks noGrp="1" noChangeArrowheads="1"/>
          </p:cNvSpPr>
          <p:nvPr>
            <p:ph type="subTitle" idx="1"/>
          </p:nvPr>
        </p:nvSpPr>
        <p:spPr>
          <a:xfrm>
            <a:off x="3371850" y="2646363"/>
            <a:ext cx="6311900" cy="3203575"/>
          </a:xfrm>
          <a:extLst>
            <a:ext uri="{91240B29-F687-4F45-9708-019B960494DF}">
              <a14:hiddenLine xmlns:a14="http://schemas.microsoft.com/office/drawing/2010/main" w="9525">
                <a:solidFill>
                  <a:schemeClr val="tx1"/>
                </a:solidFill>
                <a:miter lim="800000"/>
                <a:headEnd/>
                <a:tailEnd/>
              </a14:hiddenLine>
            </a:ext>
          </a:extLst>
        </p:spPr>
        <p:txBody>
          <a:bodyPr tIns="72000" rIns="342000"/>
          <a:lstStyle>
            <a:lvl1pPr marL="0" indent="0">
              <a:buFont typeface="Wingdings" pitchFamily="2" charset="2"/>
              <a:buNone/>
              <a:defRPr/>
            </a:lvl1pPr>
          </a:lstStyle>
          <a:p>
            <a:pPr lvl="0"/>
            <a:r>
              <a:rPr lang="de-DE" noProof="0" smtClean="0"/>
              <a:t>Formatvorlage des Untertitelmasters durch Klicken bearbeiten</a:t>
            </a:r>
          </a:p>
        </p:txBody>
      </p:sp>
      <p:sp>
        <p:nvSpPr>
          <p:cNvPr id="84996" name="Line 4"/>
          <p:cNvSpPr>
            <a:spLocks noChangeShapeType="1"/>
          </p:cNvSpPr>
          <p:nvPr/>
        </p:nvSpPr>
        <p:spPr bwMode="auto">
          <a:xfrm>
            <a:off x="3371850" y="2578100"/>
            <a:ext cx="6311900"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3" name="Line 11"/>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9" name="Line 17"/>
          <p:cNvSpPr>
            <a:spLocks noChangeShapeType="1"/>
          </p:cNvSpPr>
          <p:nvPr/>
        </p:nvSpPr>
        <p:spPr bwMode="auto">
          <a:xfrm flipH="1">
            <a:off x="217488" y="5930900"/>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98" name="Text Box 106"/>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5099" name="Picture 107" descr="ipt_59mm_rgb_foli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marL="228600" indent="-228600">
              <a:defRPr/>
            </a:lvl1pPr>
            <a:lvl2pPr marL="457200" indent="-228600">
              <a:defRPr/>
            </a:lvl2pPr>
            <a:lvl3pPr marL="685800" indent="-228600">
              <a:defRPr/>
            </a:lvl3pPr>
            <a:lvl4pPr marL="914400" indent="-228600">
              <a:defRPr/>
            </a:lvl4pPr>
            <a:lvl5pPr marL="1143000" indent="-22860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4129484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37185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60400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279915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80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5490225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vmlDrawing" Target="../drawings/vmlDrawing1.vml"/><Relationship Id="rId8" Type="http://schemas.openxmlformats.org/officeDocument/2006/relationships/tags" Target="../tags/tag2.xml"/><Relationship Id="rId9" Type="http://schemas.openxmlformats.org/officeDocument/2006/relationships/oleObject" Target="../embeddings/oleObject1.bin"/><Relationship Id="rId1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8"/>
            </p:custDataLst>
            <p:extLst>
              <p:ext uri="{D42A27DB-BD31-4B8C-83A1-F6EECF244321}">
                <p14:modId xmlns:p14="http://schemas.microsoft.com/office/powerpoint/2010/main" val="13299349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995"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83970" name="Rectangle 2"/>
          <p:cNvSpPr>
            <a:spLocks noGrp="1" noChangeArrowheads="1"/>
          </p:cNvSpPr>
          <p:nvPr>
            <p:ph type="title"/>
          </p:nvPr>
        </p:nvSpPr>
        <p:spPr bwMode="auto">
          <a:xfrm>
            <a:off x="217488"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354" bIns="0" numCol="1" anchor="b" anchorCtr="0" compatLnSpc="1">
            <a:prstTxWarp prst="textNoShape">
              <a:avLst/>
            </a:prstTxWarp>
          </a:bodyPr>
          <a:lstStyle/>
          <a:p>
            <a:pPr lvl="0"/>
            <a:endParaRPr lang="en-US" dirty="0" smtClean="0"/>
          </a:p>
        </p:txBody>
      </p:sp>
      <p:sp>
        <p:nvSpPr>
          <p:cNvPr id="83971" name="Rectangle 3"/>
          <p:cNvSpPr>
            <a:spLocks noGrp="1" noChangeArrowheads="1"/>
          </p:cNvSpPr>
          <p:nvPr>
            <p:ph type="body" idx="1"/>
          </p:nvPr>
        </p:nvSpPr>
        <p:spPr bwMode="auto">
          <a:xfrm>
            <a:off x="3371850" y="863600"/>
            <a:ext cx="6311900"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18000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p:txBody>
      </p:sp>
      <p:sp>
        <p:nvSpPr>
          <p:cNvPr id="83981" name="Line 13"/>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3983" name="Line 15"/>
          <p:cNvSpPr>
            <a:spLocks noChangeShapeType="1"/>
          </p:cNvSpPr>
          <p:nvPr/>
        </p:nvSpPr>
        <p:spPr bwMode="auto">
          <a:xfrm flipH="1">
            <a:off x="215900" y="5930900"/>
            <a:ext cx="9464675"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4089" name="Text Box 121"/>
          <p:cNvSpPr txBox="1">
            <a:spLocks noChangeArrowheads="1"/>
          </p:cNvSpPr>
          <p:nvPr/>
        </p:nvSpPr>
        <p:spPr bwMode="auto">
          <a:xfrm>
            <a:off x="8361363" y="5991225"/>
            <a:ext cx="1322387"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algn="r">
              <a:spcAft>
                <a:spcPct val="30000"/>
              </a:spcAft>
            </a:pPr>
            <a:r>
              <a:rPr lang="de-DE" sz="1000"/>
              <a:t>Seite </a:t>
            </a:r>
            <a:fld id="{00C3FF0A-3B1C-460E-B60F-EC504E0555AB}" type="slidenum">
              <a:rPr lang="de-DE" sz="1000"/>
              <a:pPr algn="r">
                <a:spcAft>
                  <a:spcPct val="30000"/>
                </a:spcAft>
              </a:pPr>
              <a:t>‹n.º›</a:t>
            </a:fld>
            <a:endParaRPr lang="de-DE" sz="1000"/>
          </a:p>
        </p:txBody>
      </p:sp>
      <p:sp>
        <p:nvSpPr>
          <p:cNvPr id="84092" name="Text Box 124"/>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4093" name="Picture 125" descr="ipt_59mm_rgb_foli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iming>
    <p:tnLst>
      <p:par>
        <p:cTn id="1" dur="indefinite" restart="never" nodeType="tmRoot"/>
      </p:par>
    </p:tnLst>
  </p:timing>
  <p:txStyles>
    <p:titleStyle>
      <a:lvl1pPr algn="l" defTabSz="1042988" rtl="0" eaLnBrk="1" fontAlgn="base" hangingPunct="1">
        <a:spcBef>
          <a:spcPct val="0"/>
        </a:spcBef>
        <a:spcAft>
          <a:spcPct val="0"/>
        </a:spcAft>
        <a:defRPr sz="2200" b="1">
          <a:solidFill>
            <a:schemeClr val="tx2"/>
          </a:solidFill>
          <a:latin typeface="+mj-lt"/>
          <a:ea typeface="+mj-ea"/>
          <a:cs typeface="+mj-cs"/>
        </a:defRPr>
      </a:lvl1pPr>
      <a:lvl2pPr algn="l" defTabSz="1042988" rtl="0" eaLnBrk="1" fontAlgn="base" hangingPunct="1">
        <a:spcBef>
          <a:spcPct val="0"/>
        </a:spcBef>
        <a:spcAft>
          <a:spcPct val="0"/>
        </a:spcAft>
        <a:defRPr sz="2200" b="1">
          <a:solidFill>
            <a:schemeClr val="tx2"/>
          </a:solidFill>
          <a:latin typeface="Arial" charset="0"/>
        </a:defRPr>
      </a:lvl2pPr>
      <a:lvl3pPr algn="l" defTabSz="1042988" rtl="0" eaLnBrk="1" fontAlgn="base" hangingPunct="1">
        <a:spcBef>
          <a:spcPct val="0"/>
        </a:spcBef>
        <a:spcAft>
          <a:spcPct val="0"/>
        </a:spcAft>
        <a:defRPr sz="2200" b="1">
          <a:solidFill>
            <a:schemeClr val="tx2"/>
          </a:solidFill>
          <a:latin typeface="Arial" charset="0"/>
        </a:defRPr>
      </a:lvl3pPr>
      <a:lvl4pPr algn="l" defTabSz="1042988" rtl="0" eaLnBrk="1" fontAlgn="base" hangingPunct="1">
        <a:spcBef>
          <a:spcPct val="0"/>
        </a:spcBef>
        <a:spcAft>
          <a:spcPct val="0"/>
        </a:spcAft>
        <a:defRPr sz="2200" b="1">
          <a:solidFill>
            <a:schemeClr val="tx2"/>
          </a:solidFill>
          <a:latin typeface="Arial" charset="0"/>
        </a:defRPr>
      </a:lvl4pPr>
      <a:lvl5pPr algn="l" defTabSz="1042988" rtl="0" eaLnBrk="1" fontAlgn="base" hangingPunct="1">
        <a:spcBef>
          <a:spcPct val="0"/>
        </a:spcBef>
        <a:spcAft>
          <a:spcPct val="0"/>
        </a:spcAft>
        <a:defRPr sz="2200" b="1">
          <a:solidFill>
            <a:schemeClr val="tx2"/>
          </a:solidFill>
          <a:latin typeface="Arial" charset="0"/>
        </a:defRPr>
      </a:lvl5pPr>
      <a:lvl6pPr marL="457200" algn="l" defTabSz="1042988" rtl="0" eaLnBrk="1" fontAlgn="base" hangingPunct="1">
        <a:spcBef>
          <a:spcPct val="0"/>
        </a:spcBef>
        <a:spcAft>
          <a:spcPct val="0"/>
        </a:spcAft>
        <a:defRPr sz="2200" b="1">
          <a:solidFill>
            <a:schemeClr val="tx2"/>
          </a:solidFill>
          <a:latin typeface="Arial" charset="0"/>
        </a:defRPr>
      </a:lvl6pPr>
      <a:lvl7pPr marL="914400" algn="l" defTabSz="1042988" rtl="0" eaLnBrk="1" fontAlgn="base" hangingPunct="1">
        <a:spcBef>
          <a:spcPct val="0"/>
        </a:spcBef>
        <a:spcAft>
          <a:spcPct val="0"/>
        </a:spcAft>
        <a:defRPr sz="2200" b="1">
          <a:solidFill>
            <a:schemeClr val="tx2"/>
          </a:solidFill>
          <a:latin typeface="Arial" charset="0"/>
        </a:defRPr>
      </a:lvl7pPr>
      <a:lvl8pPr marL="1371600" algn="l" defTabSz="1042988" rtl="0" eaLnBrk="1" fontAlgn="base" hangingPunct="1">
        <a:spcBef>
          <a:spcPct val="0"/>
        </a:spcBef>
        <a:spcAft>
          <a:spcPct val="0"/>
        </a:spcAft>
        <a:defRPr sz="2200" b="1">
          <a:solidFill>
            <a:schemeClr val="tx2"/>
          </a:solidFill>
          <a:latin typeface="Arial" charset="0"/>
        </a:defRPr>
      </a:lvl8pPr>
      <a:lvl9pPr marL="1828800" algn="l" defTabSz="1042988" rtl="0" eaLnBrk="1" fontAlgn="base" hangingPunct="1">
        <a:spcBef>
          <a:spcPct val="0"/>
        </a:spcBef>
        <a:spcAft>
          <a:spcPct val="0"/>
        </a:spcAft>
        <a:defRPr sz="2200" b="1">
          <a:solidFill>
            <a:schemeClr val="tx2"/>
          </a:solidFill>
          <a:latin typeface="Arial" charset="0"/>
        </a:defRPr>
      </a:lvl9pPr>
    </p:titleStyle>
    <p:bodyStyle>
      <a:lvl1pPr marL="228600" indent="-228600" algn="l" rtl="0" eaLnBrk="1" fontAlgn="base" hangingPunct="1">
        <a:spcBef>
          <a:spcPct val="30000"/>
        </a:spcBef>
        <a:spcAft>
          <a:spcPct val="20000"/>
        </a:spcAft>
        <a:buClr>
          <a:schemeClr val="accent2"/>
        </a:buClr>
        <a:buSzPct val="90000"/>
        <a:buFont typeface="Wingdings" pitchFamily="2" charset="2"/>
        <a:buChar char="n"/>
        <a:tabLst>
          <a:tab pos="266700" algn="l"/>
          <a:tab pos="631825" algn="l"/>
          <a:tab pos="981075" algn="l"/>
        </a:tabLst>
        <a:defRPr>
          <a:solidFill>
            <a:schemeClr val="tx1"/>
          </a:solidFill>
          <a:latin typeface="+mn-lt"/>
          <a:ea typeface="+mn-ea"/>
          <a:cs typeface="+mn-cs"/>
        </a:defRPr>
      </a:lvl1pPr>
      <a:lvl2pPr marL="457200" indent="-228600" algn="l" rtl="0" eaLnBrk="1" fontAlgn="base" hangingPunct="1">
        <a:spcBef>
          <a:spcPct val="0"/>
        </a:spcBef>
        <a:spcAft>
          <a:spcPct val="20000"/>
        </a:spcAft>
        <a:buClr>
          <a:schemeClr val="tx1"/>
        </a:buClr>
        <a:buFont typeface="Arial" charset="0"/>
        <a:buChar char="–"/>
        <a:tabLst>
          <a:tab pos="266700" algn="l"/>
          <a:tab pos="631825" algn="l"/>
          <a:tab pos="981075" algn="l"/>
        </a:tabLst>
        <a:defRPr sz="1600">
          <a:solidFill>
            <a:schemeClr val="tx1"/>
          </a:solidFill>
          <a:latin typeface="+mn-lt"/>
        </a:defRPr>
      </a:lvl2pPr>
      <a:lvl3pPr marL="685800" indent="-228600"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3pPr>
      <a:lvl4pPr marL="1431925" indent="-173038"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4pPr>
      <a:lvl5pPr marL="17938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5pPr>
      <a:lvl6pPr marL="22510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6pPr>
      <a:lvl7pPr marL="27082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7pPr>
      <a:lvl8pPr marL="31654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8pPr>
      <a:lvl9pPr marL="36226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oleObject" Target="../embeddings/oleObject2.bin"/><Relationship Id="rId6" Type="http://schemas.openxmlformats.org/officeDocument/2006/relationships/image" Target="../media/image4.emf"/><Relationship Id="rId7" Type="http://schemas.openxmlformats.org/officeDocument/2006/relationships/image" Target="../media/image5.jpeg"/><Relationship Id="rId1" Type="http://schemas.openxmlformats.org/officeDocument/2006/relationships/vmlDrawing" Target="../drawings/vmlDrawing2.vml"/><Relationship Id="rId2" Type="http://schemas.openxmlformats.org/officeDocument/2006/relationships/tags" Target="../tags/tag3.xml"/></Relationships>
</file>

<file path=ppt/slides/_rels/slide10.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50.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20.png"/><Relationship Id="rId1" Type="http://schemas.openxmlformats.org/officeDocument/2006/relationships/vmlDrawing" Target="../drawings/vmlDrawing4.vml"/><Relationship Id="rId2" Type="http://schemas.openxmlformats.org/officeDocument/2006/relationships/tags" Target="../tags/tag43.xml"/><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oleObject" Target="../embeddings/oleObject4.bin"/><Relationship Id="rId6" Type="http://schemas.openxmlformats.org/officeDocument/2006/relationships/image" Target="../media/image1.emf"/><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oleObject" Target="../embeddings/oleObject5.bin"/><Relationship Id="rId6" Type="http://schemas.openxmlformats.org/officeDocument/2006/relationships/image" Target="../media/image1.emf"/><Relationship Id="rId7" Type="http://schemas.openxmlformats.org/officeDocument/2006/relationships/image" Target="../media/image150.png"/><Relationship Id="rId8" Type="http://schemas.openxmlformats.org/officeDocument/2006/relationships/image" Target="../media/image160.png"/><Relationship Id="rId9" Type="http://schemas.openxmlformats.org/officeDocument/2006/relationships/image" Target="../media/image170.png"/><Relationship Id="rId1" Type="http://schemas.openxmlformats.org/officeDocument/2006/relationships/vmlDrawing" Target="../drawings/vmlDrawing5.vml"/><Relationship Id="rId2" Type="http://schemas.openxmlformats.org/officeDocument/2006/relationships/tags" Target="../tags/tag44.xml"/></Relationships>
</file>

<file path=ppt/slides/_rels/slide12.xml.rels><?xml version="1.0" encoding="UTF-8" standalone="yes"?>
<Relationships xmlns="http://schemas.openxmlformats.org/package/2006/relationships"><Relationship Id="rId9" Type="http://schemas.openxmlformats.org/officeDocument/2006/relationships/image" Target="../media/image280.png"/><Relationship Id="rId20" Type="http://schemas.openxmlformats.org/officeDocument/2006/relationships/image" Target="../media/image392.png"/><Relationship Id="rId21" Type="http://schemas.openxmlformats.org/officeDocument/2006/relationships/image" Target="../media/image400.png"/><Relationship Id="rId22" Type="http://schemas.openxmlformats.org/officeDocument/2006/relationships/image" Target="../media/image410.png"/><Relationship Id="rId23" Type="http://schemas.openxmlformats.org/officeDocument/2006/relationships/image" Target="../media/image421.png"/><Relationship Id="rId24" Type="http://schemas.openxmlformats.org/officeDocument/2006/relationships/image" Target="../media/image432.png"/><Relationship Id="rId25" Type="http://schemas.openxmlformats.org/officeDocument/2006/relationships/image" Target="../media/image442.png"/><Relationship Id="rId26" Type="http://schemas.openxmlformats.org/officeDocument/2006/relationships/image" Target="../media/image452.png"/><Relationship Id="rId10" Type="http://schemas.openxmlformats.org/officeDocument/2006/relationships/image" Target="../media/image290.png"/><Relationship Id="rId11" Type="http://schemas.openxmlformats.org/officeDocument/2006/relationships/image" Target="../media/image301.png"/><Relationship Id="rId12" Type="http://schemas.openxmlformats.org/officeDocument/2006/relationships/image" Target="../media/image311.png"/><Relationship Id="rId13" Type="http://schemas.openxmlformats.org/officeDocument/2006/relationships/image" Target="../media/image320.png"/><Relationship Id="rId14" Type="http://schemas.openxmlformats.org/officeDocument/2006/relationships/image" Target="../media/image330.png"/><Relationship Id="rId15" Type="http://schemas.openxmlformats.org/officeDocument/2006/relationships/image" Target="../media/image341.png"/><Relationship Id="rId16" Type="http://schemas.openxmlformats.org/officeDocument/2006/relationships/image" Target="../media/image351.png"/><Relationship Id="rId17" Type="http://schemas.openxmlformats.org/officeDocument/2006/relationships/image" Target="../media/image360.png"/><Relationship Id="rId18" Type="http://schemas.openxmlformats.org/officeDocument/2006/relationships/image" Target="../media/image370.png"/><Relationship Id="rId19" Type="http://schemas.openxmlformats.org/officeDocument/2006/relationships/image" Target="../media/image382.png"/><Relationship Id="rId1" Type="http://schemas.openxmlformats.org/officeDocument/2006/relationships/vmlDrawing" Target="../drawings/vmlDrawing6.vml"/><Relationship Id="rId2" Type="http://schemas.openxmlformats.org/officeDocument/2006/relationships/tags" Target="../tags/tag45.xml"/><Relationship Id="rId3" Type="http://schemas.openxmlformats.org/officeDocument/2006/relationships/slideLayout" Target="../slideLayouts/slideLayout2.xml"/><Relationship Id="rId4" Type="http://schemas.openxmlformats.org/officeDocument/2006/relationships/oleObject" Target="../embeddings/oleObject6.bin"/><Relationship Id="rId5" Type="http://schemas.openxmlformats.org/officeDocument/2006/relationships/image" Target="../media/image1.emf"/><Relationship Id="rId6" Type="http://schemas.openxmlformats.org/officeDocument/2006/relationships/image" Target="../media/image82.png"/><Relationship Id="rId7" Type="http://schemas.openxmlformats.org/officeDocument/2006/relationships/image" Target="../media/image261.png"/><Relationship Id="rId8" Type="http://schemas.openxmlformats.org/officeDocument/2006/relationships/image" Target="../media/image27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1.png"/><Relationship Id="rId5" Type="http://schemas.openxmlformats.org/officeDocument/2006/relationships/image" Target="../media/image210.png"/><Relationship Id="rId1" Type="http://schemas.openxmlformats.org/officeDocument/2006/relationships/slideLayout" Target="../slideLayouts/slideLayout5.xml"/><Relationship Id="rId2" Type="http://schemas.openxmlformats.org/officeDocument/2006/relationships/image" Target="../media/image181.png"/></Relationships>
</file>

<file path=ppt/slides/_rels/slide14.xml.rels><?xml version="1.0" encoding="UTF-8" standalone="yes"?>
<Relationships xmlns="http://schemas.openxmlformats.org/package/2006/relationships"><Relationship Id="rId11" Type="http://schemas.openxmlformats.org/officeDocument/2006/relationships/tags" Target="../tags/tag56.xml"/><Relationship Id="rId12" Type="http://schemas.openxmlformats.org/officeDocument/2006/relationships/tags" Target="../tags/tag57.xml"/><Relationship Id="rId13" Type="http://schemas.openxmlformats.org/officeDocument/2006/relationships/tags" Target="../tags/tag58.xml"/><Relationship Id="rId14" Type="http://schemas.openxmlformats.org/officeDocument/2006/relationships/slideLayout" Target="../slideLayouts/slideLayout5.xml"/><Relationship Id="rId15" Type="http://schemas.openxmlformats.org/officeDocument/2006/relationships/notesSlide" Target="../notesSlides/notesSlide7.xml"/><Relationship Id="rId16" Type="http://schemas.openxmlformats.org/officeDocument/2006/relationships/slide" Target="slide42.xml"/><Relationship Id="rId17" Type="http://schemas.openxmlformats.org/officeDocument/2006/relationships/slide" Target="slide14.xml"/><Relationship Id="rId18" Type="http://schemas.openxmlformats.org/officeDocument/2006/relationships/slide" Target="slide9.xml"/><Relationship Id="rId19" Type="http://schemas.openxmlformats.org/officeDocument/2006/relationships/slide" Target="slide3.xml"/><Relationship Id="rId1" Type="http://schemas.openxmlformats.org/officeDocument/2006/relationships/tags" Target="../tags/tag46.xml"/><Relationship Id="rId2" Type="http://schemas.openxmlformats.org/officeDocument/2006/relationships/tags" Target="../tags/tag47.xml"/><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tags" Target="../tags/tag50.xml"/><Relationship Id="rId6" Type="http://schemas.openxmlformats.org/officeDocument/2006/relationships/tags" Target="../tags/tag51.xml"/><Relationship Id="rId7" Type="http://schemas.openxmlformats.org/officeDocument/2006/relationships/tags" Target="../tags/tag52.xml"/><Relationship Id="rId8" Type="http://schemas.openxmlformats.org/officeDocument/2006/relationships/tags" Target="../tags/tag53.xml"/><Relationship Id="rId9" Type="http://schemas.openxmlformats.org/officeDocument/2006/relationships/tags" Target="../tags/tag54.xml"/><Relationship Id="rId10" Type="http://schemas.openxmlformats.org/officeDocument/2006/relationships/tags" Target="../tags/tag55.xml"/></Relationships>
</file>

<file path=ppt/slides/_rels/slide15.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tags" Target="../tags/tag61.xml"/><Relationship Id="rId5" Type="http://schemas.openxmlformats.org/officeDocument/2006/relationships/slideLayout" Target="../slideLayouts/slideLayout5.xml"/><Relationship Id="rId6" Type="http://schemas.openxmlformats.org/officeDocument/2006/relationships/notesSlide" Target="../notesSlides/notesSlide8.xml"/><Relationship Id="rId7" Type="http://schemas.openxmlformats.org/officeDocument/2006/relationships/oleObject" Target="../embeddings/oleObject7.bin"/><Relationship Id="rId8" Type="http://schemas.openxmlformats.org/officeDocument/2006/relationships/image" Target="../media/image1.emf"/><Relationship Id="rId9" Type="http://schemas.openxmlformats.org/officeDocument/2006/relationships/chart" Target="../charts/chart1.xml"/><Relationship Id="rId1" Type="http://schemas.openxmlformats.org/officeDocument/2006/relationships/vmlDrawing" Target="../drawings/vmlDrawing7.vml"/><Relationship Id="rId2" Type="http://schemas.openxmlformats.org/officeDocument/2006/relationships/tags" Target="../tags/tag59.xml"/></Relationships>
</file>

<file path=ppt/slides/_rels/slide16.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slideLayout" Target="../slideLayouts/slideLayout5.xml"/><Relationship Id="rId6" Type="http://schemas.openxmlformats.org/officeDocument/2006/relationships/notesSlide" Target="../notesSlides/notesSlide9.xml"/><Relationship Id="rId7" Type="http://schemas.openxmlformats.org/officeDocument/2006/relationships/oleObject" Target="../embeddings/oleObject8.bin"/><Relationship Id="rId8" Type="http://schemas.openxmlformats.org/officeDocument/2006/relationships/image" Target="../media/image1.emf"/><Relationship Id="rId9" Type="http://schemas.openxmlformats.org/officeDocument/2006/relationships/chart" Target="../charts/chart2.xml"/><Relationship Id="rId1" Type="http://schemas.openxmlformats.org/officeDocument/2006/relationships/vmlDrawing" Target="../drawings/vmlDrawing8.vml"/><Relationship Id="rId2" Type="http://schemas.openxmlformats.org/officeDocument/2006/relationships/tags" Target="../tags/tag62.xml"/></Relationships>
</file>

<file path=ppt/slides/_rels/slide17.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slideLayout" Target="../slideLayouts/slideLayout5.xml"/><Relationship Id="rId6" Type="http://schemas.openxmlformats.org/officeDocument/2006/relationships/notesSlide" Target="../notesSlides/notesSlide10.xml"/><Relationship Id="rId7" Type="http://schemas.openxmlformats.org/officeDocument/2006/relationships/oleObject" Target="../embeddings/oleObject9.bin"/><Relationship Id="rId8" Type="http://schemas.openxmlformats.org/officeDocument/2006/relationships/image" Target="../media/image1.emf"/><Relationship Id="rId9" Type="http://schemas.openxmlformats.org/officeDocument/2006/relationships/chart" Target="../charts/chart3.xml"/><Relationship Id="rId1" Type="http://schemas.openxmlformats.org/officeDocument/2006/relationships/vmlDrawing" Target="../drawings/vmlDrawing9.vml"/><Relationship Id="rId2" Type="http://schemas.openxmlformats.org/officeDocument/2006/relationships/tags" Target="../tags/tag65.xml"/></Relationships>
</file>

<file path=ppt/slides/_rels/slide18.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5.xml"/><Relationship Id="rId3"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slideLayout" Target="../slideLayouts/slideLayout5.xml"/><Relationship Id="rId6" Type="http://schemas.openxmlformats.org/officeDocument/2006/relationships/notesSlide" Target="../notesSlides/notesSlide11.xml"/><Relationship Id="rId7" Type="http://schemas.openxmlformats.org/officeDocument/2006/relationships/oleObject" Target="../embeddings/oleObject10.bin"/><Relationship Id="rId8" Type="http://schemas.openxmlformats.org/officeDocument/2006/relationships/image" Target="../media/image1.emf"/><Relationship Id="rId9" Type="http://schemas.openxmlformats.org/officeDocument/2006/relationships/chart" Target="../charts/chart5.xml"/><Relationship Id="rId1" Type="http://schemas.openxmlformats.org/officeDocument/2006/relationships/vmlDrawing" Target="../drawings/vmlDrawing10.vml"/><Relationship Id="rId2" Type="http://schemas.openxmlformats.org/officeDocument/2006/relationships/tags" Target="../tags/tag69.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 Id="rId9" Type="http://schemas.openxmlformats.org/officeDocument/2006/relationships/slideLayout" Target="../slideLayouts/slideLayout5.xml"/><Relationship Id="rId10" Type="http://schemas.openxmlformats.org/officeDocument/2006/relationships/slide" Target="slide9.xml"/><Relationship Id="rId11" Type="http://schemas.openxmlformats.org/officeDocument/2006/relationships/slide" Target="slide3.xml"/><Relationship Id="rId1" Type="http://schemas.openxmlformats.org/officeDocument/2006/relationships/tags" Target="../tags/tag4.xml"/><Relationship Id="rId2"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tags" Target="../tags/tag73.xml"/><Relationship Id="rId4" Type="http://schemas.openxmlformats.org/officeDocument/2006/relationships/tags" Target="../tags/tag74.xml"/><Relationship Id="rId5" Type="http://schemas.openxmlformats.org/officeDocument/2006/relationships/slideLayout" Target="../slideLayouts/slideLayout5.xml"/><Relationship Id="rId6" Type="http://schemas.openxmlformats.org/officeDocument/2006/relationships/notesSlide" Target="../notesSlides/notesSlide12.xml"/><Relationship Id="rId7" Type="http://schemas.openxmlformats.org/officeDocument/2006/relationships/oleObject" Target="../embeddings/oleObject11.bin"/><Relationship Id="rId8" Type="http://schemas.openxmlformats.org/officeDocument/2006/relationships/image" Target="../media/image1.emf"/><Relationship Id="rId9" Type="http://schemas.openxmlformats.org/officeDocument/2006/relationships/chart" Target="../charts/chart6.xml"/><Relationship Id="rId1" Type="http://schemas.openxmlformats.org/officeDocument/2006/relationships/vmlDrawing" Target="../drawings/vmlDrawing11.vml"/><Relationship Id="rId2" Type="http://schemas.openxmlformats.org/officeDocument/2006/relationships/tags" Target="../tags/tag72.xml"/></Relationships>
</file>

<file path=ppt/slides/_rels/slide21.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slideLayout" Target="../slideLayouts/slideLayout5.xml"/><Relationship Id="rId6" Type="http://schemas.openxmlformats.org/officeDocument/2006/relationships/notesSlide" Target="../notesSlides/notesSlide13.xml"/><Relationship Id="rId7" Type="http://schemas.openxmlformats.org/officeDocument/2006/relationships/oleObject" Target="../embeddings/oleObject12.bin"/><Relationship Id="rId8" Type="http://schemas.openxmlformats.org/officeDocument/2006/relationships/image" Target="../media/image1.emf"/><Relationship Id="rId9" Type="http://schemas.openxmlformats.org/officeDocument/2006/relationships/chart" Target="../charts/chart7.xml"/><Relationship Id="rId1" Type="http://schemas.openxmlformats.org/officeDocument/2006/relationships/vmlDrawing" Target="../drawings/vmlDrawing12.vml"/><Relationship Id="rId2" Type="http://schemas.openxmlformats.org/officeDocument/2006/relationships/tags" Target="../tags/tag75.xml"/></Relationships>
</file>

<file path=ppt/slides/_rels/slide22.xml.rels><?xml version="1.0" encoding="UTF-8" standalone="yes"?>
<Relationships xmlns="http://schemas.openxmlformats.org/package/2006/relationships"><Relationship Id="rId3" Type="http://schemas.openxmlformats.org/officeDocument/2006/relationships/tags" Target="../tags/tag79.xml"/><Relationship Id="rId4" Type="http://schemas.openxmlformats.org/officeDocument/2006/relationships/tags" Target="../tags/tag80.xml"/><Relationship Id="rId5" Type="http://schemas.openxmlformats.org/officeDocument/2006/relationships/slideLayout" Target="../slideLayouts/slideLayout5.xml"/><Relationship Id="rId6" Type="http://schemas.openxmlformats.org/officeDocument/2006/relationships/notesSlide" Target="../notesSlides/notesSlide14.xml"/><Relationship Id="rId7" Type="http://schemas.openxmlformats.org/officeDocument/2006/relationships/oleObject" Target="../embeddings/oleObject13.bin"/><Relationship Id="rId8" Type="http://schemas.openxmlformats.org/officeDocument/2006/relationships/image" Target="../media/image1.emf"/><Relationship Id="rId9" Type="http://schemas.openxmlformats.org/officeDocument/2006/relationships/chart" Target="../charts/chart8.xml"/><Relationship Id="rId1" Type="http://schemas.openxmlformats.org/officeDocument/2006/relationships/vmlDrawing" Target="../drawings/vmlDrawing13.vml"/><Relationship Id="rId2" Type="http://schemas.openxmlformats.org/officeDocument/2006/relationships/tags" Target="../tags/tag78.xml"/></Relationships>
</file>

<file path=ppt/slides/_rels/slide23.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slideLayout" Target="../slideLayouts/slideLayout5.xml"/><Relationship Id="rId6" Type="http://schemas.openxmlformats.org/officeDocument/2006/relationships/notesSlide" Target="../notesSlides/notesSlide15.xml"/><Relationship Id="rId7" Type="http://schemas.openxmlformats.org/officeDocument/2006/relationships/oleObject" Target="../embeddings/oleObject14.bin"/><Relationship Id="rId8" Type="http://schemas.openxmlformats.org/officeDocument/2006/relationships/image" Target="../media/image1.emf"/><Relationship Id="rId9" Type="http://schemas.openxmlformats.org/officeDocument/2006/relationships/chart" Target="../charts/chart9.xml"/><Relationship Id="rId1" Type="http://schemas.openxmlformats.org/officeDocument/2006/relationships/vmlDrawing" Target="../drawings/vmlDrawing14.vml"/><Relationship Id="rId2" Type="http://schemas.openxmlformats.org/officeDocument/2006/relationships/tags" Target="../tags/tag81.xml"/></Relationships>
</file>

<file path=ppt/slides/_rels/slide24.xml.rels><?xml version="1.0" encoding="UTF-8" standalone="yes"?>
<Relationships xmlns="http://schemas.openxmlformats.org/package/2006/relationships"><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slideLayout" Target="../slideLayouts/slideLayout5.xml"/><Relationship Id="rId6" Type="http://schemas.openxmlformats.org/officeDocument/2006/relationships/notesSlide" Target="../notesSlides/notesSlide16.xml"/><Relationship Id="rId7" Type="http://schemas.openxmlformats.org/officeDocument/2006/relationships/oleObject" Target="../embeddings/oleObject15.bin"/><Relationship Id="rId8" Type="http://schemas.openxmlformats.org/officeDocument/2006/relationships/image" Target="../media/image1.emf"/><Relationship Id="rId9" Type="http://schemas.openxmlformats.org/officeDocument/2006/relationships/chart" Target="../charts/chart10.xml"/><Relationship Id="rId1" Type="http://schemas.openxmlformats.org/officeDocument/2006/relationships/vmlDrawing" Target="../drawings/vmlDrawing15.vml"/><Relationship Id="rId2" Type="http://schemas.openxmlformats.org/officeDocument/2006/relationships/tags" Target="../tags/tag84.xml"/></Relationships>
</file>

<file path=ppt/slides/_rels/slide25.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slideLayout" Target="../slideLayouts/slideLayout5.xml"/><Relationship Id="rId6" Type="http://schemas.openxmlformats.org/officeDocument/2006/relationships/notesSlide" Target="../notesSlides/notesSlide17.xml"/><Relationship Id="rId7" Type="http://schemas.openxmlformats.org/officeDocument/2006/relationships/oleObject" Target="../embeddings/oleObject16.bin"/><Relationship Id="rId8" Type="http://schemas.openxmlformats.org/officeDocument/2006/relationships/image" Target="../media/image1.emf"/><Relationship Id="rId9" Type="http://schemas.openxmlformats.org/officeDocument/2006/relationships/chart" Target="../charts/chart11.xml"/><Relationship Id="rId1" Type="http://schemas.openxmlformats.org/officeDocument/2006/relationships/vmlDrawing" Target="../drawings/vmlDrawing16.vml"/><Relationship Id="rId2" Type="http://schemas.openxmlformats.org/officeDocument/2006/relationships/tags" Target="../tags/tag87.xml"/></Relationships>
</file>

<file path=ppt/slides/_rels/slide26.xml.rels><?xml version="1.0" encoding="UTF-8" standalone="yes"?>
<Relationships xmlns="http://schemas.openxmlformats.org/package/2006/relationships"><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slideLayout" Target="../slideLayouts/slideLayout5.xml"/><Relationship Id="rId6" Type="http://schemas.openxmlformats.org/officeDocument/2006/relationships/notesSlide" Target="../notesSlides/notesSlide18.xml"/><Relationship Id="rId7" Type="http://schemas.openxmlformats.org/officeDocument/2006/relationships/oleObject" Target="../embeddings/oleObject17.bin"/><Relationship Id="rId8" Type="http://schemas.openxmlformats.org/officeDocument/2006/relationships/image" Target="../media/image1.emf"/><Relationship Id="rId9" Type="http://schemas.openxmlformats.org/officeDocument/2006/relationships/chart" Target="../charts/chart12.xml"/><Relationship Id="rId1" Type="http://schemas.openxmlformats.org/officeDocument/2006/relationships/vmlDrawing" Target="../drawings/vmlDrawing17.vml"/><Relationship Id="rId2" Type="http://schemas.openxmlformats.org/officeDocument/2006/relationships/tags" Target="../tags/tag90.xml"/></Relationships>
</file>

<file path=ppt/slides/_rels/slide27.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slideLayout" Target="../slideLayouts/slideLayout5.xml"/><Relationship Id="rId6" Type="http://schemas.openxmlformats.org/officeDocument/2006/relationships/notesSlide" Target="../notesSlides/notesSlide19.xml"/><Relationship Id="rId7" Type="http://schemas.openxmlformats.org/officeDocument/2006/relationships/oleObject" Target="../embeddings/oleObject18.bin"/><Relationship Id="rId8" Type="http://schemas.openxmlformats.org/officeDocument/2006/relationships/image" Target="../media/image1.emf"/><Relationship Id="rId9" Type="http://schemas.openxmlformats.org/officeDocument/2006/relationships/chart" Target="../charts/chart13.xml"/><Relationship Id="rId10" Type="http://schemas.openxmlformats.org/officeDocument/2006/relationships/image" Target="../media/image9.emf"/><Relationship Id="rId11" Type="http://schemas.openxmlformats.org/officeDocument/2006/relationships/image" Target="../media/image10.emf"/><Relationship Id="rId1" Type="http://schemas.openxmlformats.org/officeDocument/2006/relationships/vmlDrawing" Target="../drawings/vmlDrawing18.vml"/><Relationship Id="rId2" Type="http://schemas.openxmlformats.org/officeDocument/2006/relationships/tags" Target="../tags/tag9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19.bin"/><Relationship Id="rId5" Type="http://schemas.openxmlformats.org/officeDocument/2006/relationships/image" Target="../media/image1.emf"/><Relationship Id="rId6" Type="http://schemas.openxmlformats.org/officeDocument/2006/relationships/image" Target="../media/image11.emf"/><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image" Target="../media/image12.emf"/><Relationship Id="rId10" Type="http://schemas.openxmlformats.org/officeDocument/2006/relationships/image" Target="../media/image13.emf"/><Relationship Id="rId1" Type="http://schemas.openxmlformats.org/officeDocument/2006/relationships/vmlDrawing" Target="../drawings/vmlDrawing19.vml"/><Relationship Id="rId2" Type="http://schemas.openxmlformats.org/officeDocument/2006/relationships/tags" Target="../tags/tag96.xml"/></Relationships>
</file>

<file path=ppt/slides/_rels/slide29.xml.rels><?xml version="1.0" encoding="UTF-8" standalone="yes"?>
<Relationships xmlns="http://schemas.openxmlformats.org/package/2006/relationships"><Relationship Id="rId3" Type="http://schemas.openxmlformats.org/officeDocument/2006/relationships/tags" Target="../tags/tag98.xml"/><Relationship Id="rId4" Type="http://schemas.openxmlformats.org/officeDocument/2006/relationships/tags" Target="../tags/tag99.xml"/><Relationship Id="rId5" Type="http://schemas.openxmlformats.org/officeDocument/2006/relationships/slideLayout" Target="../slideLayouts/slideLayout5.xml"/><Relationship Id="rId6" Type="http://schemas.openxmlformats.org/officeDocument/2006/relationships/notesSlide" Target="../notesSlides/notesSlide20.xml"/><Relationship Id="rId7" Type="http://schemas.openxmlformats.org/officeDocument/2006/relationships/oleObject" Target="../embeddings/oleObject20.bin"/><Relationship Id="rId8" Type="http://schemas.openxmlformats.org/officeDocument/2006/relationships/image" Target="../media/image1.emf"/><Relationship Id="rId9" Type="http://schemas.openxmlformats.org/officeDocument/2006/relationships/chart" Target="../charts/chart16.xml"/><Relationship Id="rId10" Type="http://schemas.openxmlformats.org/officeDocument/2006/relationships/image" Target="../media/image14.emf"/><Relationship Id="rId11" Type="http://schemas.openxmlformats.org/officeDocument/2006/relationships/image" Target="../media/image15.emf"/><Relationship Id="rId1" Type="http://schemas.openxmlformats.org/officeDocument/2006/relationships/vmlDrawing" Target="../drawings/vmlDrawing20.vml"/><Relationship Id="rId2" Type="http://schemas.openxmlformats.org/officeDocument/2006/relationships/tags" Target="../tags/tag97.xml"/></Relationships>
</file>

<file path=ppt/slides/_rels/slide3.xml.rels><?xml version="1.0" encoding="UTF-8" standalone="yes"?>
<Relationships xmlns="http://schemas.openxmlformats.org/package/2006/relationships"><Relationship Id="rId11" Type="http://schemas.openxmlformats.org/officeDocument/2006/relationships/notesSlide" Target="../notesSlides/notesSlide2.xml"/><Relationship Id="rId12" Type="http://schemas.openxmlformats.org/officeDocument/2006/relationships/slide" Target="slide9.xml"/><Relationship Id="rId13" Type="http://schemas.openxmlformats.org/officeDocument/2006/relationships/slide" Target="slide3.xml"/><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tags" Target="../tags/tag19.xml"/><Relationship Id="rId9" Type="http://schemas.openxmlformats.org/officeDocument/2006/relationships/tags" Target="../tags/tag20.xml"/><Relationship Id="rId10"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1.xml"/><Relationship Id="rId5" Type="http://schemas.openxmlformats.org/officeDocument/2006/relationships/oleObject" Target="../embeddings/oleObject21.bin"/><Relationship Id="rId6" Type="http://schemas.openxmlformats.org/officeDocument/2006/relationships/image" Target="../media/image1.emf"/><Relationship Id="rId7" Type="http://schemas.openxmlformats.org/officeDocument/2006/relationships/image" Target="../media/image11.emf"/><Relationship Id="rId8" Type="http://schemas.openxmlformats.org/officeDocument/2006/relationships/chart" Target="../charts/chart17.xml"/><Relationship Id="rId9" Type="http://schemas.openxmlformats.org/officeDocument/2006/relationships/chart" Target="../charts/chart18.xml"/><Relationship Id="rId10" Type="http://schemas.openxmlformats.org/officeDocument/2006/relationships/image" Target="../media/image16.emf"/><Relationship Id="rId11" Type="http://schemas.openxmlformats.org/officeDocument/2006/relationships/image" Target="../media/image17.emf"/><Relationship Id="rId1" Type="http://schemas.openxmlformats.org/officeDocument/2006/relationships/vmlDrawing" Target="../drawings/vmlDrawing21.vml"/><Relationship Id="rId2" Type="http://schemas.openxmlformats.org/officeDocument/2006/relationships/tags" Target="../tags/tag100.xml"/></Relationships>
</file>

<file path=ppt/slides/_rels/slide31.xml.rels><?xml version="1.0" encoding="UTF-8" standalone="yes"?>
<Relationships xmlns="http://schemas.openxmlformats.org/package/2006/relationships"><Relationship Id="rId3" Type="http://schemas.openxmlformats.org/officeDocument/2006/relationships/tags" Target="../tags/tag102.xml"/><Relationship Id="rId4" Type="http://schemas.openxmlformats.org/officeDocument/2006/relationships/tags" Target="../tags/tag103.xml"/><Relationship Id="rId5" Type="http://schemas.openxmlformats.org/officeDocument/2006/relationships/slideLayout" Target="../slideLayouts/slideLayout5.xml"/><Relationship Id="rId6" Type="http://schemas.openxmlformats.org/officeDocument/2006/relationships/notesSlide" Target="../notesSlides/notesSlide22.xml"/><Relationship Id="rId7" Type="http://schemas.openxmlformats.org/officeDocument/2006/relationships/oleObject" Target="../embeddings/oleObject22.bin"/><Relationship Id="rId8" Type="http://schemas.openxmlformats.org/officeDocument/2006/relationships/image" Target="../media/image1.emf"/><Relationship Id="rId9" Type="http://schemas.openxmlformats.org/officeDocument/2006/relationships/chart" Target="../charts/chart19.xml"/><Relationship Id="rId10" Type="http://schemas.openxmlformats.org/officeDocument/2006/relationships/image" Target="../media/image18.emf"/><Relationship Id="rId11" Type="http://schemas.openxmlformats.org/officeDocument/2006/relationships/image" Target="../media/image19.emf"/><Relationship Id="rId1" Type="http://schemas.openxmlformats.org/officeDocument/2006/relationships/vmlDrawing" Target="../drawings/vmlDrawing22.vml"/><Relationship Id="rId2" Type="http://schemas.openxmlformats.org/officeDocument/2006/relationships/tags" Target="../tags/tag10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3.bin"/><Relationship Id="rId5" Type="http://schemas.openxmlformats.org/officeDocument/2006/relationships/image" Target="../media/image1.emf"/><Relationship Id="rId6" Type="http://schemas.openxmlformats.org/officeDocument/2006/relationships/image" Target="../media/image11.emf"/><Relationship Id="rId7" Type="http://schemas.openxmlformats.org/officeDocument/2006/relationships/chart" Target="../charts/chart20.xml"/><Relationship Id="rId8" Type="http://schemas.openxmlformats.org/officeDocument/2006/relationships/chart" Target="../charts/chart21.xml"/><Relationship Id="rId9" Type="http://schemas.openxmlformats.org/officeDocument/2006/relationships/image" Target="../media/image20.emf"/><Relationship Id="rId10" Type="http://schemas.openxmlformats.org/officeDocument/2006/relationships/image" Target="../media/image21.emf"/><Relationship Id="rId1" Type="http://schemas.openxmlformats.org/officeDocument/2006/relationships/vmlDrawing" Target="../drawings/vmlDrawing23.vml"/><Relationship Id="rId2" Type="http://schemas.openxmlformats.org/officeDocument/2006/relationships/tags" Target="../tags/tag104.xml"/></Relationships>
</file>

<file path=ppt/slides/_rels/slide33.xml.rels><?xml version="1.0" encoding="UTF-8" standalone="yes"?>
<Relationships xmlns="http://schemas.openxmlformats.org/package/2006/relationships"><Relationship Id="rId3" Type="http://schemas.openxmlformats.org/officeDocument/2006/relationships/tags" Target="../tags/tag106.xml"/><Relationship Id="rId4" Type="http://schemas.openxmlformats.org/officeDocument/2006/relationships/tags" Target="../tags/tag107.xml"/><Relationship Id="rId5" Type="http://schemas.openxmlformats.org/officeDocument/2006/relationships/slideLayout" Target="../slideLayouts/slideLayout5.xml"/><Relationship Id="rId6" Type="http://schemas.openxmlformats.org/officeDocument/2006/relationships/notesSlide" Target="../notesSlides/notesSlide23.xml"/><Relationship Id="rId7" Type="http://schemas.openxmlformats.org/officeDocument/2006/relationships/oleObject" Target="../embeddings/oleObject24.bin"/><Relationship Id="rId8" Type="http://schemas.openxmlformats.org/officeDocument/2006/relationships/image" Target="../media/image1.emf"/><Relationship Id="rId9" Type="http://schemas.openxmlformats.org/officeDocument/2006/relationships/chart" Target="../charts/chart22.xml"/><Relationship Id="rId10" Type="http://schemas.openxmlformats.org/officeDocument/2006/relationships/image" Target="../media/image22.emf"/><Relationship Id="rId11" Type="http://schemas.openxmlformats.org/officeDocument/2006/relationships/image" Target="../media/image23.emf"/><Relationship Id="rId1" Type="http://schemas.openxmlformats.org/officeDocument/2006/relationships/vmlDrawing" Target="../drawings/vmlDrawing24.vml"/><Relationship Id="rId2" Type="http://schemas.openxmlformats.org/officeDocument/2006/relationships/tags" Target="../tags/tag10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5.bin"/><Relationship Id="rId5" Type="http://schemas.openxmlformats.org/officeDocument/2006/relationships/image" Target="../media/image1.emf"/><Relationship Id="rId6" Type="http://schemas.openxmlformats.org/officeDocument/2006/relationships/chart" Target="../charts/chart23.xml"/><Relationship Id="rId7" Type="http://schemas.openxmlformats.org/officeDocument/2006/relationships/chart" Target="../charts/chart24.xml"/><Relationship Id="rId8" Type="http://schemas.openxmlformats.org/officeDocument/2006/relationships/image" Target="../media/image11.emf"/><Relationship Id="rId9" Type="http://schemas.openxmlformats.org/officeDocument/2006/relationships/image" Target="../media/image24.emf"/><Relationship Id="rId10" Type="http://schemas.openxmlformats.org/officeDocument/2006/relationships/image" Target="../media/image25.emf"/><Relationship Id="rId1" Type="http://schemas.openxmlformats.org/officeDocument/2006/relationships/vmlDrawing" Target="../drawings/vmlDrawing25.vml"/><Relationship Id="rId2" Type="http://schemas.openxmlformats.org/officeDocument/2006/relationships/tags" Target="../tags/tag108.xml"/></Relationships>
</file>

<file path=ppt/slides/_rels/slide35.xml.rels><?xml version="1.0" encoding="UTF-8" standalone="yes"?>
<Relationships xmlns="http://schemas.openxmlformats.org/package/2006/relationships"><Relationship Id="rId3" Type="http://schemas.openxmlformats.org/officeDocument/2006/relationships/tags" Target="../tags/tag110.xml"/><Relationship Id="rId4" Type="http://schemas.openxmlformats.org/officeDocument/2006/relationships/tags" Target="../tags/tag111.xml"/><Relationship Id="rId5" Type="http://schemas.openxmlformats.org/officeDocument/2006/relationships/slideLayout" Target="../slideLayouts/slideLayout5.xml"/><Relationship Id="rId6" Type="http://schemas.openxmlformats.org/officeDocument/2006/relationships/notesSlide" Target="../notesSlides/notesSlide24.xml"/><Relationship Id="rId7" Type="http://schemas.openxmlformats.org/officeDocument/2006/relationships/oleObject" Target="../embeddings/oleObject26.bin"/><Relationship Id="rId8" Type="http://schemas.openxmlformats.org/officeDocument/2006/relationships/image" Target="../media/image1.emf"/><Relationship Id="rId9" Type="http://schemas.openxmlformats.org/officeDocument/2006/relationships/chart" Target="../charts/chart25.xml"/><Relationship Id="rId10" Type="http://schemas.openxmlformats.org/officeDocument/2006/relationships/image" Target="../media/image26.emf"/><Relationship Id="rId11" Type="http://schemas.openxmlformats.org/officeDocument/2006/relationships/image" Target="../media/image27.emf"/><Relationship Id="rId1" Type="http://schemas.openxmlformats.org/officeDocument/2006/relationships/vmlDrawing" Target="../drawings/vmlDrawing26.vml"/><Relationship Id="rId2" Type="http://schemas.openxmlformats.org/officeDocument/2006/relationships/tags" Target="../tags/tag10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7.bin"/><Relationship Id="rId5" Type="http://schemas.openxmlformats.org/officeDocument/2006/relationships/image" Target="../media/image1.emf"/><Relationship Id="rId6" Type="http://schemas.openxmlformats.org/officeDocument/2006/relationships/chart" Target="../charts/chart26.xml"/><Relationship Id="rId7" Type="http://schemas.openxmlformats.org/officeDocument/2006/relationships/chart" Target="../charts/chart27.xml"/><Relationship Id="rId8" Type="http://schemas.openxmlformats.org/officeDocument/2006/relationships/image" Target="../media/image11.emf"/><Relationship Id="rId9" Type="http://schemas.openxmlformats.org/officeDocument/2006/relationships/image" Target="../media/image28.emf"/><Relationship Id="rId10" Type="http://schemas.openxmlformats.org/officeDocument/2006/relationships/image" Target="../media/image29.emf"/><Relationship Id="rId1" Type="http://schemas.openxmlformats.org/officeDocument/2006/relationships/vmlDrawing" Target="../drawings/vmlDrawing27.vml"/><Relationship Id="rId2" Type="http://schemas.openxmlformats.org/officeDocument/2006/relationships/tags" Target="../tags/tag1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8.bin"/><Relationship Id="rId5" Type="http://schemas.openxmlformats.org/officeDocument/2006/relationships/image" Target="../media/image1.emf"/><Relationship Id="rId6" Type="http://schemas.openxmlformats.org/officeDocument/2006/relationships/chart" Target="../charts/chart28.xml"/><Relationship Id="rId7" Type="http://schemas.openxmlformats.org/officeDocument/2006/relationships/chart" Target="../charts/chart29.xml"/><Relationship Id="rId8" Type="http://schemas.openxmlformats.org/officeDocument/2006/relationships/image" Target="../media/image11.emf"/><Relationship Id="rId9" Type="http://schemas.openxmlformats.org/officeDocument/2006/relationships/image" Target="../media/image30.emf"/><Relationship Id="rId10" Type="http://schemas.openxmlformats.org/officeDocument/2006/relationships/image" Target="../media/image31.emf"/><Relationship Id="rId1" Type="http://schemas.openxmlformats.org/officeDocument/2006/relationships/vmlDrawing" Target="../drawings/vmlDrawing28.vml"/><Relationship Id="rId2" Type="http://schemas.openxmlformats.org/officeDocument/2006/relationships/tags" Target="../tags/tag113.xml"/></Relationships>
</file>

<file path=ppt/slides/_rels/slide38.xml.rels><?xml version="1.0" encoding="UTF-8" standalone="yes"?>
<Relationships xmlns="http://schemas.openxmlformats.org/package/2006/relationships"><Relationship Id="rId3" Type="http://schemas.openxmlformats.org/officeDocument/2006/relationships/tags" Target="../tags/tag115.xml"/><Relationship Id="rId4" Type="http://schemas.openxmlformats.org/officeDocument/2006/relationships/tags" Target="../tags/tag116.xml"/><Relationship Id="rId5" Type="http://schemas.openxmlformats.org/officeDocument/2006/relationships/slideLayout" Target="../slideLayouts/slideLayout5.xml"/><Relationship Id="rId6" Type="http://schemas.openxmlformats.org/officeDocument/2006/relationships/notesSlide" Target="../notesSlides/notesSlide25.xml"/><Relationship Id="rId7" Type="http://schemas.openxmlformats.org/officeDocument/2006/relationships/oleObject" Target="../embeddings/oleObject29.bin"/><Relationship Id="rId8" Type="http://schemas.openxmlformats.org/officeDocument/2006/relationships/image" Target="../media/image1.emf"/><Relationship Id="rId9" Type="http://schemas.openxmlformats.org/officeDocument/2006/relationships/chart" Target="../charts/chart30.xml"/><Relationship Id="rId10" Type="http://schemas.openxmlformats.org/officeDocument/2006/relationships/image" Target="../media/image32.emf"/><Relationship Id="rId11" Type="http://schemas.openxmlformats.org/officeDocument/2006/relationships/image" Target="../media/image33.emf"/><Relationship Id="rId1" Type="http://schemas.openxmlformats.org/officeDocument/2006/relationships/vmlDrawing" Target="../drawings/vmlDrawing29.vml"/><Relationship Id="rId2" Type="http://schemas.openxmlformats.org/officeDocument/2006/relationships/tags" Target="../tags/tag11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30.bin"/><Relationship Id="rId5" Type="http://schemas.openxmlformats.org/officeDocument/2006/relationships/image" Target="../media/image1.emf"/><Relationship Id="rId6" Type="http://schemas.openxmlformats.org/officeDocument/2006/relationships/image" Target="../media/image34.emf"/><Relationship Id="rId7" Type="http://schemas.openxmlformats.org/officeDocument/2006/relationships/image" Target="../media/image11.emf"/><Relationship Id="rId8" Type="http://schemas.openxmlformats.org/officeDocument/2006/relationships/chart" Target="../charts/chart31.xml"/><Relationship Id="rId9" Type="http://schemas.openxmlformats.org/officeDocument/2006/relationships/image" Target="../media/image35.emf"/><Relationship Id="rId10" Type="http://schemas.openxmlformats.org/officeDocument/2006/relationships/chart" Target="../charts/chart32.xml"/><Relationship Id="rId1" Type="http://schemas.openxmlformats.org/officeDocument/2006/relationships/vmlDrawing" Target="../drawings/vmlDrawing30.vml"/><Relationship Id="rId2" Type="http://schemas.openxmlformats.org/officeDocument/2006/relationships/tags" Target="../tags/tag117.xml"/></Relationships>
</file>

<file path=ppt/slides/_rels/slide4.xml.rels><?xml version="1.0" encoding="UTF-8" standalone="yes"?>
<Relationships xmlns="http://schemas.openxmlformats.org/package/2006/relationships"><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slideLayout" Target="../slideLayouts/slideLayout5.xml"/><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8.png"/><Relationship Id="rId17" Type="http://schemas.microsoft.com/office/2007/relationships/hdphoto" Target="../media/hdphoto1.wdp"/><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 Id="rId9" Type="http://schemas.openxmlformats.org/officeDocument/2006/relationships/tags" Target="../tags/tag29.xml"/><Relationship Id="rId10" Type="http://schemas.openxmlformats.org/officeDocument/2006/relationships/tags" Target="../tags/tag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1" Type="http://schemas.openxmlformats.org/officeDocument/2006/relationships/tags" Target="../tags/tag128.xml"/><Relationship Id="rId12" Type="http://schemas.openxmlformats.org/officeDocument/2006/relationships/tags" Target="../tags/tag129.xml"/><Relationship Id="rId13" Type="http://schemas.openxmlformats.org/officeDocument/2006/relationships/tags" Target="../tags/tag130.xml"/><Relationship Id="rId14" Type="http://schemas.openxmlformats.org/officeDocument/2006/relationships/slideLayout" Target="../slideLayouts/slideLayout5.xml"/><Relationship Id="rId15" Type="http://schemas.openxmlformats.org/officeDocument/2006/relationships/slide" Target="slide42.xml"/><Relationship Id="rId16" Type="http://schemas.openxmlformats.org/officeDocument/2006/relationships/slide" Target="slide14.xml"/><Relationship Id="rId17" Type="http://schemas.openxmlformats.org/officeDocument/2006/relationships/slide" Target="slide9.xml"/><Relationship Id="rId18" Type="http://schemas.openxmlformats.org/officeDocument/2006/relationships/slide" Target="slide3.xml"/><Relationship Id="rId1" Type="http://schemas.openxmlformats.org/officeDocument/2006/relationships/tags" Target="../tags/tag118.xml"/><Relationship Id="rId2" Type="http://schemas.openxmlformats.org/officeDocument/2006/relationships/tags" Target="../tags/tag119.xml"/><Relationship Id="rId3" Type="http://schemas.openxmlformats.org/officeDocument/2006/relationships/tags" Target="../tags/tag120.xml"/><Relationship Id="rId4" Type="http://schemas.openxmlformats.org/officeDocument/2006/relationships/tags" Target="../tags/tag121.xml"/><Relationship Id="rId5" Type="http://schemas.openxmlformats.org/officeDocument/2006/relationships/tags" Target="../tags/tag122.xml"/><Relationship Id="rId6" Type="http://schemas.openxmlformats.org/officeDocument/2006/relationships/tags" Target="../tags/tag123.xml"/><Relationship Id="rId7" Type="http://schemas.openxmlformats.org/officeDocument/2006/relationships/tags" Target="../tags/tag124.xml"/><Relationship Id="rId8" Type="http://schemas.openxmlformats.org/officeDocument/2006/relationships/tags" Target="../tags/tag125.xml"/><Relationship Id="rId9" Type="http://schemas.openxmlformats.org/officeDocument/2006/relationships/tags" Target="../tags/tag126.xml"/><Relationship Id="rId10" Type="http://schemas.openxmlformats.org/officeDocument/2006/relationships/tags" Target="../tags/tag127.xml"/></Relationships>
</file>

<file path=ppt/slides/_rels/slide43.xml.rels><?xml version="1.0" encoding="UTF-8" standalone="yes"?>
<Relationships xmlns="http://schemas.openxmlformats.org/package/2006/relationships"><Relationship Id="rId3" Type="http://schemas.openxmlformats.org/officeDocument/2006/relationships/chart" Target="../charts/chart33.xml"/><Relationship Id="rId4" Type="http://schemas.openxmlformats.org/officeDocument/2006/relationships/chart" Target="../charts/chart34.xml"/><Relationship Id="rId5" Type="http://schemas.openxmlformats.org/officeDocument/2006/relationships/chart" Target="../charts/chart35.xml"/><Relationship Id="rId6" Type="http://schemas.openxmlformats.org/officeDocument/2006/relationships/chart" Target="../charts/chart36.xml"/><Relationship Id="rId7" Type="http://schemas.openxmlformats.org/officeDocument/2006/relationships/chart" Target="../charts/chart37.xml"/><Relationship Id="rId8" Type="http://schemas.openxmlformats.org/officeDocument/2006/relationships/chart" Target="../charts/chart38.xml"/><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chart" Target="../charts/chart39.xml"/><Relationship Id="rId4" Type="http://schemas.openxmlformats.org/officeDocument/2006/relationships/chart" Target="../charts/chart40.xml"/><Relationship Id="rId5" Type="http://schemas.openxmlformats.org/officeDocument/2006/relationships/chart" Target="../charts/chart41.xml"/><Relationship Id="rId6" Type="http://schemas.openxmlformats.org/officeDocument/2006/relationships/chart" Target="../charts/chart42.xml"/><Relationship Id="rId7" Type="http://schemas.openxmlformats.org/officeDocument/2006/relationships/chart" Target="../charts/chart43.xml"/><Relationship Id="rId8" Type="http://schemas.openxmlformats.org/officeDocument/2006/relationships/chart" Target="../charts/chart44.xml"/><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3.xml"/><Relationship Id="rId5" Type="http://schemas.openxmlformats.org/officeDocument/2006/relationships/oleObject" Target="../embeddings/oleObject3.bin"/><Relationship Id="rId6" Type="http://schemas.openxmlformats.org/officeDocument/2006/relationships/image" Target="../media/image1.emf"/><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vmlDrawing" Target="../drawings/vmlDrawing3.vml"/><Relationship Id="rId2" Type="http://schemas.openxmlformats.org/officeDocument/2006/relationships/tags" Target="../tags/tag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1" Type="http://schemas.openxmlformats.org/officeDocument/2006/relationships/notesSlide" Target="../notesSlides/notesSlide4.xml"/><Relationship Id="rId12" Type="http://schemas.openxmlformats.org/officeDocument/2006/relationships/slide" Target="slide9.xml"/><Relationship Id="rId13" Type="http://schemas.openxmlformats.org/officeDocument/2006/relationships/slide" Target="slide3.xml"/><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 Id="rId10"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0073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858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el 1"/>
          <p:cNvSpPr>
            <a:spLocks noGrp="1"/>
          </p:cNvSpPr>
          <p:nvPr>
            <p:ph type="ctrTitle"/>
          </p:nvPr>
        </p:nvSpPr>
        <p:spPr/>
        <p:txBody>
          <a:bodyPr/>
          <a:lstStyle/>
          <a:p>
            <a:r>
              <a:rPr lang="en-US" dirty="0" smtClean="0"/>
              <a:t>Results – Method 3 </a:t>
            </a:r>
            <a:endParaRPr lang="en-US" dirty="0"/>
          </a:p>
        </p:txBody>
      </p:sp>
      <p:sp>
        <p:nvSpPr>
          <p:cNvPr id="3" name="Untertitel 2"/>
          <p:cNvSpPr>
            <a:spLocks noGrp="1"/>
          </p:cNvSpPr>
          <p:nvPr>
            <p:ph type="subTitle" idx="1"/>
          </p:nvPr>
        </p:nvSpPr>
        <p:spPr/>
        <p:txBody>
          <a:bodyPr/>
          <a:lstStyle/>
          <a:p>
            <a:r>
              <a:rPr lang="en-US" dirty="0" smtClean="0"/>
              <a:t>Experimental investigation of temperatures and heat flows for orthogonal cutting 1045 steel by thermal imaging </a:t>
            </a:r>
            <a:endParaRPr lang="en-US" dirty="0"/>
          </a:p>
        </p:txBody>
      </p:sp>
      <p:pic>
        <p:nvPicPr>
          <p:cNvPr id="5" name="Picture 3" descr="c_sof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76" y="1700808"/>
            <a:ext cx="299053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185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 name="Objekt 97" hidden="1"/>
          <p:cNvGraphicFramePr>
            <a:graphicFrameLocks noChangeAspect="1"/>
          </p:cNvGraphicFramePr>
          <p:nvPr>
            <p:custDataLst>
              <p:tags r:id="rId2"/>
            </p:custDataLst>
            <p:extLst>
              <p:ext uri="{D42A27DB-BD31-4B8C-83A1-F6EECF244321}">
                <p14:modId xmlns:p14="http://schemas.microsoft.com/office/powerpoint/2010/main" val="9434641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635"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Post processing of thermal </a:t>
            </a:r>
            <a:r>
              <a:rPr lang="en-US" dirty="0" smtClean="0"/>
              <a:t>pictures</a:t>
            </a:r>
            <a:br>
              <a:rPr lang="en-US" dirty="0" smtClean="0"/>
            </a:br>
            <a:r>
              <a:rPr lang="en-US" dirty="0" smtClean="0">
                <a:solidFill>
                  <a:srgbClr val="407FB7"/>
                </a:solidFill>
              </a:rPr>
              <a:t>Energy balance in the volume control</a:t>
            </a:r>
            <a:endParaRPr lang="en-US" dirty="0">
              <a:solidFill>
                <a:srgbClr val="407FB7"/>
              </a:solidFill>
            </a:endParaRPr>
          </a:p>
        </p:txBody>
      </p:sp>
      <p:sp>
        <p:nvSpPr>
          <p:cNvPr id="40" name="Textfeld 39"/>
          <p:cNvSpPr txBox="1"/>
          <p:nvPr/>
        </p:nvSpPr>
        <p:spPr>
          <a:xfrm>
            <a:off x="7765742" y="3278372"/>
            <a:ext cx="628102"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Tool</a:t>
            </a:r>
            <a:endParaRPr lang="en-US" dirty="0">
              <a:latin typeface="+mj-lt"/>
              <a:cs typeface="Times New Roman" panose="02020603050405020304" pitchFamily="18" charset="0"/>
            </a:endParaRPr>
          </a:p>
        </p:txBody>
      </p:sp>
      <p:sp>
        <p:nvSpPr>
          <p:cNvPr id="55" name="Textfeld 54"/>
          <p:cNvSpPr txBox="1"/>
          <p:nvPr/>
        </p:nvSpPr>
        <p:spPr>
          <a:xfrm>
            <a:off x="4524477" y="4803292"/>
            <a:ext cx="1397645"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Workpiece</a:t>
            </a:r>
            <a:endParaRPr lang="en-US" dirty="0">
              <a:latin typeface="+mj-lt"/>
              <a:cs typeface="Times New Roman" panose="02020603050405020304" pitchFamily="18" charset="0"/>
            </a:endParaRPr>
          </a:p>
        </p:txBody>
      </p:sp>
      <p:grpSp>
        <p:nvGrpSpPr>
          <p:cNvPr id="6" name="Gruppieren 5"/>
          <p:cNvGrpSpPr/>
          <p:nvPr/>
        </p:nvGrpSpPr>
        <p:grpSpPr>
          <a:xfrm>
            <a:off x="4448944" y="1201150"/>
            <a:ext cx="5150764" cy="4067478"/>
            <a:chOff x="5630024" y="1782306"/>
            <a:chExt cx="3595551" cy="3024337"/>
          </a:xfrm>
        </p:grpSpPr>
        <p:grpSp>
          <p:nvGrpSpPr>
            <p:cNvPr id="34" name="Gruppieren 33"/>
            <p:cNvGrpSpPr/>
            <p:nvPr/>
          </p:nvGrpSpPr>
          <p:grpSpPr>
            <a:xfrm>
              <a:off x="7088936" y="1877638"/>
              <a:ext cx="759264" cy="2172881"/>
              <a:chOff x="6742416" y="3265227"/>
              <a:chExt cx="935164" cy="2735873"/>
            </a:xfrm>
          </p:grpSpPr>
          <p:sp>
            <p:nvSpPr>
              <p:cNvPr id="66" name="Freihandform 65"/>
              <p:cNvSpPr/>
              <p:nvPr/>
            </p:nvSpPr>
            <p:spPr>
              <a:xfrm>
                <a:off x="6847843" y="3265227"/>
                <a:ext cx="576264"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7" name="Rechteck 66"/>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grpSp>
          <p:nvGrpSpPr>
            <p:cNvPr id="35" name="Gruppieren 34"/>
            <p:cNvGrpSpPr/>
            <p:nvPr/>
          </p:nvGrpSpPr>
          <p:grpSpPr>
            <a:xfrm>
              <a:off x="7396244" y="1877639"/>
              <a:ext cx="1753907" cy="1887272"/>
              <a:chOff x="4139952" y="908720"/>
              <a:chExt cx="2160240" cy="2376264"/>
            </a:xfrm>
          </p:grpSpPr>
          <p:grpSp>
            <p:nvGrpSpPr>
              <p:cNvPr id="62" name="Gruppieren 61"/>
              <p:cNvGrpSpPr/>
              <p:nvPr/>
            </p:nvGrpSpPr>
            <p:grpSpPr>
              <a:xfrm>
                <a:off x="4139952" y="908720"/>
                <a:ext cx="2160240" cy="2376264"/>
                <a:chOff x="4139952" y="908720"/>
                <a:chExt cx="2160240" cy="2376264"/>
              </a:xfrm>
            </p:grpSpPr>
            <p:cxnSp>
              <p:nvCxnSpPr>
                <p:cNvPr id="64" name="Gerade Verbindung 63"/>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uppieren 35"/>
            <p:cNvGrpSpPr/>
            <p:nvPr/>
          </p:nvGrpSpPr>
          <p:grpSpPr>
            <a:xfrm>
              <a:off x="5682751" y="1905942"/>
              <a:ext cx="1522270" cy="1659551"/>
              <a:chOff x="2069203" y="740761"/>
              <a:chExt cx="1874940" cy="2089540"/>
            </a:xfrm>
          </p:grpSpPr>
          <p:sp>
            <p:nvSpPr>
              <p:cNvPr id="60" name="Freihandform 59"/>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cxnSp>
            <p:nvCxnSpPr>
              <p:cNvPr id="61" name="Gerade Verbindung 60"/>
              <p:cNvCxnSpPr>
                <a:endCxn id="60" idx="0"/>
              </p:cNvCxnSpPr>
              <p:nvPr/>
            </p:nvCxnSpPr>
            <p:spPr>
              <a:xfrm flipV="1">
                <a:off x="2069203" y="2800471"/>
                <a:ext cx="1475044" cy="2983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 name="Gerade Verbindung 36"/>
            <p:cNvCxnSpPr/>
            <p:nvPr/>
          </p:nvCxnSpPr>
          <p:spPr>
            <a:xfrm flipH="1">
              <a:off x="7396244" y="2520037"/>
              <a:ext cx="235811" cy="1244875"/>
            </a:xfrm>
            <a:prstGeom prst="line">
              <a:avLst/>
            </a:prstGeom>
            <a:ln w="12700">
              <a:solidFill>
                <a:schemeClr val="accent2"/>
              </a:solidFill>
              <a:prstDash val="sysDot"/>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396244" y="3764911"/>
              <a:ext cx="1797373" cy="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Gerade Verbindung 38"/>
            <p:cNvCxnSpPr/>
            <p:nvPr/>
          </p:nvCxnSpPr>
          <p:spPr>
            <a:xfrm>
              <a:off x="6911939" y="3541802"/>
              <a:ext cx="495187" cy="208439"/>
            </a:xfrm>
            <a:prstGeom prst="line">
              <a:avLst/>
            </a:prstGeom>
            <a:ln w="19050">
              <a:solidFill>
                <a:schemeClr val="tx1">
                  <a:lumMod val="75000"/>
                  <a:lumOff val="25000"/>
                </a:schemeClr>
              </a:solidFill>
              <a:prstDash val="dash"/>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sp>
          <p:nvSpPr>
            <p:cNvPr id="43" name="Freihandform 42"/>
            <p:cNvSpPr/>
            <p:nvPr/>
          </p:nvSpPr>
          <p:spPr>
            <a:xfrm>
              <a:off x="5677292" y="3566366"/>
              <a:ext cx="3532047" cy="1167278"/>
            </a:xfrm>
            <a:custGeom>
              <a:avLst/>
              <a:gdLst>
                <a:gd name="connsiteX0" fmla="*/ 0 w 4350328"/>
                <a:gd name="connsiteY0" fmla="*/ 0 h 1432846"/>
                <a:gd name="connsiteX1" fmla="*/ 1902691 w 4350328"/>
                <a:gd name="connsiteY1" fmla="*/ 1431637 h 1432846"/>
                <a:gd name="connsiteX2" fmla="*/ 4350328 w 4350328"/>
                <a:gd name="connsiteY2" fmla="*/ 249382 h 1432846"/>
                <a:gd name="connsiteX0" fmla="*/ 0 w 4350328"/>
                <a:gd name="connsiteY0" fmla="*/ 0 h 1469719"/>
                <a:gd name="connsiteX1" fmla="*/ 1902691 w 4350328"/>
                <a:gd name="connsiteY1" fmla="*/ 1431637 h 1469719"/>
                <a:gd name="connsiteX2" fmla="*/ 3084946 w 4350328"/>
                <a:gd name="connsiteY2" fmla="*/ 988291 h 1469719"/>
                <a:gd name="connsiteX3" fmla="*/ 4350328 w 4350328"/>
                <a:gd name="connsiteY3" fmla="*/ 249382 h 1469719"/>
                <a:gd name="connsiteX0" fmla="*/ 0 w 4350328"/>
                <a:gd name="connsiteY0" fmla="*/ 0 h 1469719"/>
                <a:gd name="connsiteX1" fmla="*/ 775855 w 4350328"/>
                <a:gd name="connsiteY1" fmla="*/ 840509 h 1469719"/>
                <a:gd name="connsiteX2" fmla="*/ 1902691 w 4350328"/>
                <a:gd name="connsiteY2" fmla="*/ 1431637 h 1469719"/>
                <a:gd name="connsiteX3" fmla="*/ 3084946 w 4350328"/>
                <a:gd name="connsiteY3" fmla="*/ 988291 h 1469719"/>
                <a:gd name="connsiteX4" fmla="*/ 4350328 w 4350328"/>
                <a:gd name="connsiteY4"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3629891 w 4350328"/>
                <a:gd name="connsiteY5" fmla="*/ 738909 h 1469719"/>
                <a:gd name="connsiteX6" fmla="*/ 4350328 w 4350328"/>
                <a:gd name="connsiteY6"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328" h="1469719">
                  <a:moveTo>
                    <a:pt x="0" y="0"/>
                  </a:moveTo>
                  <a:cubicBezTo>
                    <a:pt x="129309" y="140085"/>
                    <a:pt x="-132387" y="398703"/>
                    <a:pt x="193964" y="572655"/>
                  </a:cubicBezTo>
                  <a:cubicBezTo>
                    <a:pt x="329431" y="735831"/>
                    <a:pt x="703503" y="686571"/>
                    <a:pt x="812800" y="979055"/>
                  </a:cubicBezTo>
                  <a:cubicBezTo>
                    <a:pt x="1005224" y="1086813"/>
                    <a:pt x="1166861" y="1143770"/>
                    <a:pt x="1348509" y="1219200"/>
                  </a:cubicBezTo>
                  <a:cubicBezTo>
                    <a:pt x="1536315" y="1317721"/>
                    <a:pt x="1613285" y="1470122"/>
                    <a:pt x="1902691" y="1431637"/>
                  </a:cubicBezTo>
                  <a:cubicBezTo>
                    <a:pt x="2416849" y="1596352"/>
                    <a:pt x="2677006" y="1185334"/>
                    <a:pt x="3084946" y="988291"/>
                  </a:cubicBezTo>
                  <a:cubicBezTo>
                    <a:pt x="3372813" y="872836"/>
                    <a:pt x="3973176" y="1111443"/>
                    <a:pt x="4184073" y="988291"/>
                  </a:cubicBezTo>
                  <a:cubicBezTo>
                    <a:pt x="4394970" y="865140"/>
                    <a:pt x="4230255" y="330970"/>
                    <a:pt x="4350328" y="249382"/>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8" name="Rechteck 67"/>
            <p:cNvSpPr/>
            <p:nvPr/>
          </p:nvSpPr>
          <p:spPr bwMode="auto">
            <a:xfrm>
              <a:off x="5630024" y="1782306"/>
              <a:ext cx="3595551" cy="3024337"/>
            </a:xfrm>
            <a:prstGeom prst="rect">
              <a:avLst/>
            </a:prstGeom>
            <a:noFill/>
            <a:ln w="10795" cap="flat" cmpd="sng" algn="ctr">
              <a:solidFill>
                <a:schemeClr val="tx1"/>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a:endParaRPr>
            </a:p>
          </p:txBody>
        </p:sp>
      </p:grpSp>
      <mc:AlternateContent xmlns:mc="http://schemas.openxmlformats.org/markup-compatibility/2006" xmlns:a14="http://schemas.microsoft.com/office/drawing/2010/main">
        <mc:Choice Requires="a14">
          <p:sp>
            <p:nvSpPr>
              <p:cNvPr id="71" name="Textfeld 70"/>
              <p:cNvSpPr txBox="1"/>
              <p:nvPr/>
            </p:nvSpPr>
            <p:spPr>
              <a:xfrm>
                <a:off x="6705277" y="4803292"/>
                <a:ext cx="2542491"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𝑤</m:t>
                          </m:r>
                        </m:sub>
                      </m:sSub>
                      <m:r>
                        <a:rPr lang="de-DE" b="0" i="0" smtClean="0">
                          <a:latin typeface="Cambria Math"/>
                        </a:rPr>
                        <m:t>=</m:t>
                      </m:r>
                      <m:sSub>
                        <m:sSubPr>
                          <m:ctrlPr>
                            <a:rPr lang="de-DE" b="0" i="1" smtClean="0">
                              <a:latin typeface="Cambria Math" charset="0"/>
                            </a:rPr>
                          </m:ctrlPr>
                        </m:sSubPr>
                        <m:e>
                          <m:acc>
                            <m:accPr>
                              <m:chr m:val="̇"/>
                              <m:ctrlPr>
                                <a:rPr lang="de-DE" b="0" i="1" smtClean="0">
                                  <a:latin typeface="Cambria Math" charset="0"/>
                                </a:rPr>
                              </m:ctrlPr>
                            </m:accPr>
                            <m:e>
                              <m:r>
                                <a:rPr lang="de-DE" b="0" i="1" smtClean="0">
                                  <a:latin typeface="Cambria Math"/>
                                </a:rPr>
                                <m:t>𝑄</m:t>
                              </m:r>
                            </m:e>
                          </m:acc>
                        </m:e>
                        <m:sub>
                          <m:r>
                            <m:rPr>
                              <m:sty m:val="p"/>
                            </m:rPr>
                            <a:rPr lang="de-DE" b="0" i="0" smtClean="0">
                              <a:latin typeface="Cambria Math"/>
                            </a:rPr>
                            <m:t>inside</m:t>
                          </m:r>
                        </m:sub>
                      </m:sSub>
                      <m:r>
                        <a:rPr lang="de-DE" b="0" i="0" smtClean="0">
                          <a:latin typeface="Cambria Math"/>
                        </a:rPr>
                        <m:t>−</m:t>
                      </m:r>
                      <m:sSub>
                        <m:sSubPr>
                          <m:ctrlPr>
                            <a:rPr lang="de-DE" b="0" i="1" smtClean="0">
                              <a:latin typeface="Cambria Math" charset="0"/>
                            </a:rPr>
                          </m:ctrlPr>
                        </m:sSubPr>
                        <m:e>
                          <m:acc>
                            <m:accPr>
                              <m:chr m:val="̇"/>
                              <m:ctrlPr>
                                <a:rPr lang="de-DE" b="0" i="1" smtClean="0">
                                  <a:latin typeface="Cambria Math" charset="0"/>
                                </a:rPr>
                              </m:ctrlPr>
                            </m:accPr>
                            <m:e>
                              <m:r>
                                <a:rPr lang="de-DE" b="0" i="1" smtClean="0">
                                  <a:latin typeface="Cambria Math"/>
                                </a:rPr>
                                <m:t>𝑄</m:t>
                              </m:r>
                            </m:e>
                          </m:acc>
                        </m:e>
                        <m:sub>
                          <m:r>
                            <m:rPr>
                              <m:sty m:val="p"/>
                            </m:rPr>
                            <a:rPr lang="de-DE" b="0" i="0" smtClean="0">
                              <a:latin typeface="Cambria Math"/>
                            </a:rPr>
                            <m:t>outside</m:t>
                          </m:r>
                        </m:sub>
                      </m:sSub>
                    </m:oMath>
                  </m:oMathPara>
                </a14:m>
                <a:endParaRPr lang="de-DE" dirty="0"/>
              </a:p>
            </p:txBody>
          </p:sp>
        </mc:Choice>
        <mc:Fallback xmlns="">
          <p:sp>
            <p:nvSpPr>
              <p:cNvPr id="71" name="Textfeld 70"/>
              <p:cNvSpPr txBox="1">
                <a:spLocks noRot="1" noChangeAspect="1" noMove="1" noResize="1" noEditPoints="1" noAdjustHandles="1" noChangeArrowheads="1" noChangeShapeType="1" noTextEdit="1"/>
              </p:cNvSpPr>
              <p:nvPr/>
            </p:nvSpPr>
            <p:spPr>
              <a:xfrm>
                <a:off x="6705277" y="4803292"/>
                <a:ext cx="2542491" cy="379848"/>
              </a:xfrm>
              <a:prstGeom prst="rect">
                <a:avLst/>
              </a:prstGeom>
              <a:blipFill rotWithShape="0">
                <a:blip r:embed="rId7"/>
                <a:stretch>
                  <a:fillRect b="-112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Textfeld 71"/>
              <p:cNvSpPr txBox="1"/>
              <p:nvPr/>
            </p:nvSpPr>
            <p:spPr>
              <a:xfrm>
                <a:off x="8821137" y="1681634"/>
                <a:ext cx="52399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charset="0"/>
                            </a:rPr>
                          </m:ctrlPr>
                        </m:sSubPr>
                        <m:e>
                          <m:acc>
                            <m:accPr>
                              <m:chr m:val="̇"/>
                              <m:ctrlPr>
                                <a:rPr lang="de-DE" i="1">
                                  <a:latin typeface="Cambria Math" charset="0"/>
                                </a:rPr>
                              </m:ctrlPr>
                            </m:accPr>
                            <m:e>
                              <m:r>
                                <a:rPr lang="de-DE" i="1">
                                  <a:latin typeface="Cambria Math"/>
                                </a:rPr>
                                <m:t>𝑄</m:t>
                              </m:r>
                            </m:e>
                          </m:acc>
                        </m:e>
                        <m:sub>
                          <m:r>
                            <a:rPr lang="de-DE" i="1">
                              <a:latin typeface="Cambria Math"/>
                            </a:rPr>
                            <m:t>𝑇</m:t>
                          </m:r>
                        </m:sub>
                      </m:sSub>
                    </m:oMath>
                  </m:oMathPara>
                </a14:m>
                <a:endParaRPr lang="de-DE" dirty="0"/>
              </a:p>
            </p:txBody>
          </p:sp>
        </mc:Choice>
        <mc:Fallback xmlns="">
          <p:sp>
            <p:nvSpPr>
              <p:cNvPr id="72" name="Textfeld 71"/>
              <p:cNvSpPr txBox="1">
                <a:spLocks noRot="1" noChangeAspect="1" noMove="1" noResize="1" noEditPoints="1" noAdjustHandles="1" noChangeArrowheads="1" noChangeShapeType="1" noTextEdit="1"/>
              </p:cNvSpPr>
              <p:nvPr/>
            </p:nvSpPr>
            <p:spPr>
              <a:xfrm>
                <a:off x="8821137" y="1681634"/>
                <a:ext cx="523990" cy="379848"/>
              </a:xfrm>
              <a:prstGeom prst="rect">
                <a:avLst/>
              </a:prstGeom>
              <a:blipFill rotWithShape="0">
                <a:blip r:embed="rId8"/>
                <a:stretch>
                  <a:fillRect b="-112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Textfeld 73"/>
              <p:cNvSpPr txBox="1"/>
              <p:nvPr/>
            </p:nvSpPr>
            <p:spPr>
              <a:xfrm>
                <a:off x="4417674" y="2053337"/>
                <a:ext cx="118930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r>
                            <a:rPr lang="de-DE" b="0" i="1" smtClean="0">
                              <a:latin typeface="Cambria Math" charset="0"/>
                            </a:rPr>
                            <m:t>0.1</m:t>
                          </m:r>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𝑠h𝑒𝑎𝑟</m:t>
                          </m:r>
                        </m:sub>
                      </m:sSub>
                    </m:oMath>
                  </m:oMathPara>
                </a14:m>
                <a:endParaRPr lang="de-DE" dirty="0"/>
              </a:p>
            </p:txBody>
          </p:sp>
        </mc:Choice>
        <mc:Fallback xmlns="">
          <p:sp>
            <p:nvSpPr>
              <p:cNvPr id="74" name="Textfeld 73"/>
              <p:cNvSpPr txBox="1">
                <a:spLocks noRot="1" noChangeAspect="1" noMove="1" noResize="1" noEditPoints="1" noAdjustHandles="1" noChangeArrowheads="1" noChangeShapeType="1" noTextEdit="1"/>
              </p:cNvSpPr>
              <p:nvPr/>
            </p:nvSpPr>
            <p:spPr>
              <a:xfrm>
                <a:off x="4417674" y="2053337"/>
                <a:ext cx="1189300" cy="379848"/>
              </a:xfrm>
              <a:prstGeom prst="rect">
                <a:avLst/>
              </a:prstGeom>
              <a:blipFill rotWithShape="0">
                <a:blip r:embed="rId9"/>
                <a:stretch>
                  <a:fillRect b="-11290"/>
                </a:stretch>
              </a:blipFill>
            </p:spPr>
            <p:txBody>
              <a:bodyPr/>
              <a:lstStyle/>
              <a:p>
                <a:r>
                  <a:rPr lang="pt-BR">
                    <a:noFill/>
                  </a:rPr>
                  <a:t> </a:t>
                </a:r>
              </a:p>
            </p:txBody>
          </p:sp>
        </mc:Fallback>
      </mc:AlternateContent>
      <p:sp>
        <p:nvSpPr>
          <p:cNvPr id="75" name="Pfeil nach rechts 74"/>
          <p:cNvSpPr/>
          <p:nvPr/>
        </p:nvSpPr>
        <p:spPr bwMode="auto">
          <a:xfrm>
            <a:off x="9211978" y="4949700"/>
            <a:ext cx="596143" cy="87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6" name="Pfeil nach rechts 75"/>
          <p:cNvSpPr/>
          <p:nvPr/>
        </p:nvSpPr>
        <p:spPr bwMode="auto">
          <a:xfrm>
            <a:off x="3930613" y="4105078"/>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8" name="Pfeil nach rechts 77"/>
          <p:cNvSpPr/>
          <p:nvPr/>
        </p:nvSpPr>
        <p:spPr bwMode="auto">
          <a:xfrm rot="16200000">
            <a:off x="6692150" y="1078526"/>
            <a:ext cx="596143" cy="94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9" name="Pfeil nach rechts 78"/>
          <p:cNvSpPr/>
          <p:nvPr/>
        </p:nvSpPr>
        <p:spPr bwMode="auto">
          <a:xfrm rot="19925525">
            <a:off x="9301636" y="1557660"/>
            <a:ext cx="596143" cy="94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80" name="Textfeld 79"/>
              <p:cNvSpPr txBox="1"/>
              <p:nvPr/>
            </p:nvSpPr>
            <p:spPr>
              <a:xfrm>
                <a:off x="3919384" y="2501153"/>
                <a:ext cx="11056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𝑃</m:t>
                      </m:r>
                      <m:r>
                        <a:rPr lang="de-DE" b="0" i="1" smtClean="0">
                          <a:latin typeface="Cambria Math"/>
                        </a:rPr>
                        <m:t>=</m:t>
                      </m:r>
                      <m:sSub>
                        <m:sSubPr>
                          <m:ctrlPr>
                            <a:rPr lang="de-DE" b="0" i="1" smtClean="0">
                              <a:latin typeface="Cambria Math" charset="0"/>
                            </a:rPr>
                          </m:ctrlPr>
                        </m:sSubPr>
                        <m:e>
                          <m:r>
                            <a:rPr lang="de-DE" b="0" i="1" smtClean="0">
                              <a:latin typeface="Cambria Math"/>
                            </a:rPr>
                            <m:t>𝐹</m:t>
                          </m:r>
                        </m:e>
                        <m:sub>
                          <m:r>
                            <a:rPr lang="de-DE" b="0" i="1" smtClean="0">
                              <a:latin typeface="Cambria Math"/>
                            </a:rPr>
                            <m:t>𝑐</m:t>
                          </m:r>
                        </m:sub>
                      </m:sSub>
                      <m:sSub>
                        <m:sSubPr>
                          <m:ctrlPr>
                            <a:rPr lang="de-DE" b="0" i="1" smtClean="0">
                              <a:latin typeface="Cambria Math" charset="0"/>
                            </a:rPr>
                          </m:ctrlPr>
                        </m:sSubPr>
                        <m:e>
                          <m:r>
                            <a:rPr lang="de-DE" b="0" i="1" smtClean="0">
                              <a:latin typeface="Cambria Math"/>
                            </a:rPr>
                            <m:t>𝑣</m:t>
                          </m:r>
                        </m:e>
                        <m:sub>
                          <m:r>
                            <a:rPr lang="de-DE" b="0" i="1" smtClean="0">
                              <a:latin typeface="Cambria Math"/>
                            </a:rPr>
                            <m:t>𝑐</m:t>
                          </m:r>
                        </m:sub>
                      </m:sSub>
                    </m:oMath>
                  </m:oMathPara>
                </a14:m>
                <a:endParaRPr lang="de-DE" dirty="0"/>
              </a:p>
            </p:txBody>
          </p:sp>
        </mc:Choice>
        <mc:Fallback xmlns="">
          <p:sp>
            <p:nvSpPr>
              <p:cNvPr id="80" name="Textfeld 79"/>
              <p:cNvSpPr txBox="1">
                <a:spLocks noRot="1" noChangeAspect="1" noMove="1" noResize="1" noEditPoints="1" noAdjustHandles="1" noChangeArrowheads="1" noChangeShapeType="1" noTextEdit="1"/>
              </p:cNvSpPr>
              <p:nvPr/>
            </p:nvSpPr>
            <p:spPr>
              <a:xfrm>
                <a:off x="3919384" y="2501153"/>
                <a:ext cx="1105624" cy="369332"/>
              </a:xfrm>
              <a:prstGeom prst="rect">
                <a:avLst/>
              </a:prstGeom>
              <a:blipFill rotWithShape="0">
                <a:blip r:embed="rId10"/>
                <a:stretch>
                  <a:fillRect/>
                </a:stretch>
              </a:blipFill>
            </p:spPr>
            <p:txBody>
              <a:bodyPr/>
              <a:lstStyle/>
              <a:p>
                <a:r>
                  <a:rPr lang="pt-BR">
                    <a:noFill/>
                  </a:rPr>
                  <a:t> </a:t>
                </a:r>
              </a:p>
            </p:txBody>
          </p:sp>
        </mc:Fallback>
      </mc:AlternateContent>
      <p:sp>
        <p:nvSpPr>
          <p:cNvPr id="81" name="Pfeil nach rechts 80"/>
          <p:cNvSpPr/>
          <p:nvPr/>
        </p:nvSpPr>
        <p:spPr bwMode="auto">
          <a:xfrm rot="13796362">
            <a:off x="4082411" y="1761826"/>
            <a:ext cx="596143" cy="87032"/>
          </a:xfrm>
          <a:prstGeom prst="rightArrow">
            <a:avLst>
              <a:gd name="adj1" fmla="val 50000"/>
              <a:gd name="adj2" fmla="val 86603"/>
            </a:avLst>
          </a:prstGeom>
          <a:solidFill>
            <a:srgbClr val="C00000"/>
          </a:solidFill>
          <a:ln w="1270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94" name="Textfeld 93"/>
          <p:cNvSpPr txBox="1"/>
          <p:nvPr/>
        </p:nvSpPr>
        <p:spPr>
          <a:xfrm>
            <a:off x="7626554" y="5268628"/>
            <a:ext cx="1991041" cy="369332"/>
          </a:xfrm>
          <a:prstGeom prst="rect">
            <a:avLst/>
          </a:prstGeom>
          <a:noFill/>
        </p:spPr>
        <p:txBody>
          <a:bodyPr wrap="square" rtlCol="0">
            <a:spAutoFit/>
          </a:bodyPr>
          <a:lstStyle/>
          <a:p>
            <a:pPr algn="ctr"/>
            <a:r>
              <a:rPr lang="en-US" dirty="0" smtClean="0"/>
              <a:t>Control volume</a:t>
            </a:r>
            <a:endParaRPr lang="en-US" dirty="0"/>
          </a:p>
        </p:txBody>
      </p:sp>
      <mc:AlternateContent xmlns:mc="http://schemas.openxmlformats.org/markup-compatibility/2006" xmlns:a14="http://schemas.microsoft.com/office/drawing/2010/main">
        <mc:Choice Requires="a14">
          <p:sp>
            <p:nvSpPr>
              <p:cNvPr id="96" name="Rechteck 95"/>
              <p:cNvSpPr/>
              <p:nvPr/>
            </p:nvSpPr>
            <p:spPr bwMode="auto">
              <a:xfrm>
                <a:off x="217486" y="810214"/>
                <a:ext cx="3456384" cy="1657276"/>
              </a:xfrm>
              <a:prstGeom prst="rect">
                <a:avLst/>
              </a:prstGeom>
              <a:noFill/>
              <a:ln w="28575" cap="flat" cmpd="sng" algn="ctr">
                <a:solidFill>
                  <a:schemeClr val="accent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Inside Energy</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b="1" dirty="0" smtClean="0">
                    <a:latin typeface="Arial" charset="0"/>
                  </a:rPr>
                  <a:t>Total power produced  </a:t>
                </a:r>
                <a14:m>
                  <m:oMath xmlns:m="http://schemas.openxmlformats.org/officeDocument/2006/math">
                    <m:r>
                      <a:rPr lang="en-US" b="1" i="1" dirty="0" smtClean="0">
                        <a:latin typeface="Cambria Math"/>
                      </a:rPr>
                      <m:t>𝑷</m:t>
                    </m:r>
                  </m:oMath>
                </a14:m>
                <a:endParaRPr lang="en-US" b="1" dirty="0" smtClean="0">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smtClean="0">
                    <a:latin typeface="Arial" charset="0"/>
                  </a:rPr>
                  <a:t>Direct force measurement</a:t>
                </a:r>
              </a:p>
              <a:p>
                <a:pPr marL="171450" indent="-171450" fontAlgn="base">
                  <a:spcBef>
                    <a:spcPct val="0"/>
                  </a:spcBef>
                  <a:spcAft>
                    <a:spcPct val="0"/>
                  </a:spcAft>
                  <a:buFont typeface="Arial" panose="020B0604020202020204" pitchFamily="34" charset="0"/>
                  <a:buChar char="•"/>
                </a:pPr>
                <a:r>
                  <a:rPr lang="en-US" dirty="0" smtClean="0">
                    <a:latin typeface="Arial" charset="0"/>
                  </a:rPr>
                  <a:t>Energy from material going inside the </a:t>
                </a:r>
                <a:r>
                  <a:rPr lang="en-US" dirty="0">
                    <a:latin typeface="Arial" charset="0"/>
                  </a:rPr>
                  <a:t>control volume </a:t>
                </a:r>
                <a14:m>
                  <m:oMath xmlns:m="http://schemas.openxmlformats.org/officeDocument/2006/math">
                    <m:sSubSup>
                      <m:sSubSupPr>
                        <m:ctrlPr>
                          <a:rPr lang="de-DE" b="0" i="1" smtClean="0">
                            <a:latin typeface="Cambria Math" charset="0"/>
                          </a:rPr>
                        </m:ctrlPr>
                      </m:sSubSupPr>
                      <m:e>
                        <m:acc>
                          <m:accPr>
                            <m:chr m:val="̇"/>
                            <m:ctrlPr>
                              <a:rPr lang="en-US"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oMath>
                </a14:m>
                <a:endParaRPr kumimoji="0" lang="en-US" b="0" i="0" u="none" strike="noStrike" cap="none" normalizeH="0" baseline="0" dirty="0" smtClean="0">
                  <a:ln>
                    <a:noFill/>
                  </a:ln>
                  <a:effectLst/>
                  <a:latin typeface="Arial" charset="0"/>
                </a:endParaRPr>
              </a:p>
              <a:p>
                <a:pPr marL="742950" lvl="1" indent="-285750" fontAlgn="base">
                  <a:spcBef>
                    <a:spcPct val="0"/>
                  </a:spcBef>
                  <a:spcAft>
                    <a:spcPct val="0"/>
                  </a:spcAft>
                  <a:buFont typeface="Symbol" panose="05050102010706020507" pitchFamily="18" charset="2"/>
                  <a:buChar char="-"/>
                </a:pPr>
                <a:r>
                  <a:rPr lang="en-US" sz="1400" dirty="0" smtClean="0">
                    <a:latin typeface="Arial" charset="0"/>
                  </a:rPr>
                  <a:t>Always zero (</a:t>
                </a:r>
                <a14:m>
                  <m:oMath xmlns:m="http://schemas.openxmlformats.org/officeDocument/2006/math">
                    <m:sSubSup>
                      <m:sSubSupPr>
                        <m:ctrlPr>
                          <a:rPr lang="de-DE" sz="1400" b="0" i="1" smtClean="0">
                            <a:latin typeface="Cambria Math" charset="0"/>
                          </a:rPr>
                        </m:ctrlPr>
                      </m:sSubSupPr>
                      <m:e>
                        <m:r>
                          <a:rPr lang="de-DE" sz="1400" b="0" i="1" smtClean="0">
                            <a:latin typeface="Cambria Math"/>
                          </a:rPr>
                          <m:t>𝑇</m:t>
                        </m:r>
                      </m:e>
                      <m:sub>
                        <m:r>
                          <a:rPr lang="de-DE" sz="1400" b="0" i="1" smtClean="0">
                            <a:latin typeface="Cambria Math"/>
                          </a:rPr>
                          <m:t>𝑐</m:t>
                        </m:r>
                      </m:sub>
                      <m:sup>
                        <m:r>
                          <a:rPr lang="de-DE" sz="1400" b="0" i="1" smtClean="0">
                            <a:latin typeface="Cambria Math"/>
                          </a:rPr>
                          <m:t>𝑖𝑛</m:t>
                        </m:r>
                      </m:sup>
                    </m:sSubSup>
                    <m:r>
                      <a:rPr lang="de-DE" sz="1400" b="0" i="1" smtClean="0">
                        <a:latin typeface="Cambria Math"/>
                      </a:rPr>
                      <m:t>=</m:t>
                    </m:r>
                    <m:sSub>
                      <m:sSubPr>
                        <m:ctrlPr>
                          <a:rPr lang="de-DE" sz="1400" b="0" i="1" smtClean="0">
                            <a:latin typeface="Cambria Math" charset="0"/>
                          </a:rPr>
                        </m:ctrlPr>
                      </m:sSubPr>
                      <m:e>
                        <m:r>
                          <a:rPr lang="de-DE" sz="1400" b="0" i="1" smtClean="0">
                            <a:latin typeface="Cambria Math"/>
                          </a:rPr>
                          <m:t>𝑇</m:t>
                        </m:r>
                      </m:e>
                      <m:sub>
                        <m:r>
                          <a:rPr lang="de-DE" sz="1400" b="0" i="1" smtClean="0">
                            <a:latin typeface="Cambria Math"/>
                          </a:rPr>
                          <m:t>𝑒</m:t>
                        </m:r>
                      </m:sub>
                    </m:sSub>
                  </m:oMath>
                </a14:m>
                <a:r>
                  <a:rPr kumimoji="0" lang="en-US" sz="1400" b="0" i="0" u="none" strike="noStrike" cap="none" normalizeH="0" baseline="0" dirty="0" smtClean="0">
                    <a:ln>
                      <a:noFill/>
                    </a:ln>
                    <a:effectLst/>
                    <a:latin typeface="Arial" charset="0"/>
                  </a:rPr>
                  <a:t>)</a:t>
                </a:r>
              </a:p>
            </p:txBody>
          </p:sp>
        </mc:Choice>
        <mc:Fallback xmlns="">
          <p:sp>
            <p:nvSpPr>
              <p:cNvPr id="96" name="Rechteck 95"/>
              <p:cNvSpPr>
                <a:spLocks noRot="1" noChangeAspect="1" noMove="1" noResize="1" noEditPoints="1" noAdjustHandles="1" noChangeArrowheads="1" noChangeShapeType="1" noTextEdit="1"/>
              </p:cNvSpPr>
              <p:nvPr/>
            </p:nvSpPr>
            <p:spPr bwMode="auto">
              <a:xfrm>
                <a:off x="217486" y="810214"/>
                <a:ext cx="3456384" cy="1657276"/>
              </a:xfrm>
              <a:prstGeom prst="rect">
                <a:avLst/>
              </a:prstGeom>
              <a:blipFill rotWithShape="1">
                <a:blip r:embed="rId11"/>
                <a:stretch>
                  <a:fillRect l="-1224" t="-1083" b="-1083"/>
                </a:stretch>
              </a:blipFill>
              <a:ln w="28575" cap="flat" cmpd="sng" algn="ctr">
                <a:solidFill>
                  <a:schemeClr val="accent2">
                    <a:lumMod val="75000"/>
                  </a:schemeClr>
                </a:solidFill>
                <a:prstDash val="solid"/>
                <a:round/>
                <a:headEnd type="none" w="med" len="med"/>
                <a:tailEnd type="none" w="med" len="med"/>
              </a:ln>
              <a:effectLst/>
              <a:ex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hteck 96"/>
              <p:cNvSpPr/>
              <p:nvPr/>
            </p:nvSpPr>
            <p:spPr bwMode="auto">
              <a:xfrm>
                <a:off x="217486" y="2515313"/>
                <a:ext cx="3456384" cy="3380749"/>
              </a:xfrm>
              <a:prstGeom prst="rect">
                <a:avLst/>
              </a:prstGeom>
              <a:noFill/>
              <a:ln w="2857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Outside Energy</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Heat flow into the tool </a:t>
                </a:r>
                <a14:m>
                  <m:oMath xmlns:m="http://schemas.openxmlformats.org/officeDocument/2006/math">
                    <m:sSub>
                      <m:sSubPr>
                        <m:ctrlPr>
                          <a:rPr kumimoji="0" lang="en-US" b="0" i="1" u="none" strike="noStrike" cap="none" normalizeH="0" baseline="0" smtClean="0">
                            <a:ln>
                              <a:noFill/>
                            </a:ln>
                            <a:effectLst/>
                            <a:latin typeface="Cambria Math" charset="0"/>
                          </a:rPr>
                        </m:ctrlPr>
                      </m:sSubPr>
                      <m:e>
                        <m:acc>
                          <m:accPr>
                            <m:chr m:val="̇"/>
                            <m:ctrlPr>
                              <a:rPr kumimoji="0" lang="en-US" b="0" i="1" u="none" strike="noStrike" cap="none" normalizeH="0" baseline="0" smtClean="0">
                                <a:ln>
                                  <a:noFill/>
                                </a:ln>
                                <a:effectLst/>
                                <a:latin typeface="Cambria Math" charset="0"/>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𝑇</m:t>
                        </m:r>
                      </m:sub>
                    </m:sSub>
                  </m:oMath>
                </a14:m>
                <a:endParaRPr kumimoji="0" lang="de-DE"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Calculation by </a:t>
                </a:r>
                <a:r>
                  <a:rPr kumimoji="0" lang="en-US" sz="1400" b="0" i="0" u="none" strike="noStrike" cap="none" normalizeH="0" dirty="0" smtClean="0">
                    <a:ln>
                      <a:noFill/>
                    </a:ln>
                    <a:effectLst/>
                    <a:latin typeface="Arial" charset="0"/>
                  </a:rPr>
                  <a:t>gradient</a:t>
                </a:r>
                <a:endParaRPr kumimoji="0" lang="en-US" sz="1400" b="0" i="0" u="none" strike="noStrike" cap="none" normalizeH="0" baseline="0" dirty="0" smtClean="0">
                  <a:ln>
                    <a:noFill/>
                  </a:ln>
                  <a:effectLst/>
                  <a:latin typeface="Arial" charset="0"/>
                </a:endParaRPr>
              </a:p>
              <a:p>
                <a:pPr marL="285750" indent="-285750" fontAlgn="base">
                  <a:spcBef>
                    <a:spcPct val="0"/>
                  </a:spcBef>
                  <a:spcAft>
                    <a:spcPct val="0"/>
                  </a:spcAft>
                  <a:buFont typeface="Arial" panose="020B0604020202020204" pitchFamily="34" charset="0"/>
                  <a:buChar char="•"/>
                </a:pPr>
                <a:r>
                  <a:rPr lang="en-US" dirty="0" smtClean="0">
                    <a:latin typeface="Arial" charset="0"/>
                  </a:rPr>
                  <a:t>Heat flow into the workpiece</a:t>
                </a:r>
                <a:r>
                  <a:rPr lang="en-US" dirty="0">
                    <a:latin typeface="Arial" charset="0"/>
                  </a:rPr>
                  <a:t> </a:t>
                </a:r>
                <a14:m>
                  <m:oMath xmlns:m="http://schemas.openxmlformats.org/officeDocument/2006/math">
                    <m:acc>
                      <m:accPr>
                        <m:chr m:val="̇"/>
                        <m:ctrlPr>
                          <a:rPr lang="en-US" i="1" smtClean="0">
                            <a:latin typeface="Cambria Math" charset="0"/>
                          </a:rPr>
                        </m:ctrlPr>
                      </m:accPr>
                      <m:e>
                        <m:sSub>
                          <m:sSubPr>
                            <m:ctrlPr>
                              <a:rPr lang="en-US" b="0" i="1" smtClean="0">
                                <a:latin typeface="Cambria Math" charset="0"/>
                              </a:rPr>
                            </m:ctrlPr>
                          </m:sSubPr>
                          <m:e>
                            <m:r>
                              <a:rPr lang="en-US" b="0" i="1" smtClean="0">
                                <a:latin typeface="Cambria Math"/>
                              </a:rPr>
                              <m:t>𝑄</m:t>
                            </m:r>
                          </m:e>
                          <m:sub>
                            <m:r>
                              <a:rPr lang="en-US" b="0" i="1" smtClean="0">
                                <a:latin typeface="Cambria Math"/>
                              </a:rPr>
                              <m:t>𝑤</m:t>
                            </m:r>
                          </m:sub>
                        </m:sSub>
                      </m:e>
                    </m:acc>
                  </m:oMath>
                </a14:m>
                <a:endParaRPr lang="en-US" dirty="0" smtClean="0">
                  <a:latin typeface="Arial" charset="0"/>
                </a:endParaRPr>
              </a:p>
              <a:p>
                <a:pPr marL="742620" lvl="1" indent="-285750" fontAlgn="base">
                  <a:spcBef>
                    <a:spcPct val="0"/>
                  </a:spcBef>
                  <a:spcAft>
                    <a:spcPct val="0"/>
                  </a:spcAft>
                  <a:buFont typeface="Symbol" panose="05050102010706020507" pitchFamily="18" charset="2"/>
                  <a:buChar char="-"/>
                </a:pPr>
                <a:r>
                  <a:rPr lang="en-US" sz="1400" dirty="0" smtClean="0">
                    <a:latin typeface="Arial" charset="0"/>
                  </a:rPr>
                  <a:t>Calculation by heat balance</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Energy</a:t>
                </a:r>
                <a:r>
                  <a:rPr kumimoji="0" lang="en-US" b="0" i="0" u="none" strike="noStrike" cap="none" normalizeH="0" dirty="0" smtClean="0">
                    <a:ln>
                      <a:noFill/>
                    </a:ln>
                    <a:effectLst/>
                    <a:latin typeface="Arial" charset="0"/>
                  </a:rPr>
                  <a:t> from the chip going outside </a:t>
                </a:r>
                <a14:m>
                  <m:oMath xmlns:m="http://schemas.openxmlformats.org/officeDocument/2006/math">
                    <m:sSubSup>
                      <m:sSubSupPr>
                        <m:ctrlPr>
                          <a:rPr kumimoji="0" lang="en-US" b="0" i="1" u="none" strike="noStrike" cap="none" normalizeH="0" baseline="0" smtClean="0">
                            <a:ln>
                              <a:noFill/>
                            </a:ln>
                            <a:effectLst/>
                            <a:latin typeface="Cambria Math" charset="0"/>
                          </a:rPr>
                        </m:ctrlPr>
                      </m:sSubSupPr>
                      <m:e>
                        <m:acc>
                          <m:accPr>
                            <m:chr m:val="̇"/>
                            <m:ctrlPr>
                              <a:rPr kumimoji="0" lang="en-US" b="0" i="1" u="none" strike="noStrike" cap="none" normalizeH="0" baseline="0" smtClean="0">
                                <a:ln>
                                  <a:noFill/>
                                </a:ln>
                                <a:effectLst/>
                                <a:latin typeface="Cambria Math" charset="0"/>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𝑐</m:t>
                        </m:r>
                      </m:sub>
                      <m:sup>
                        <m:r>
                          <a:rPr kumimoji="0" lang="en-US" b="0" i="1" u="none" strike="noStrike" cap="none" normalizeH="0" baseline="0" smtClean="0">
                            <a:ln>
                              <a:noFill/>
                            </a:ln>
                            <a:effectLst/>
                            <a:latin typeface="Cambria Math"/>
                          </a:rPr>
                          <m:t>𝑜𝑢𝑡</m:t>
                        </m:r>
                      </m:sup>
                    </m:sSubSup>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a:latin typeface="Arial" charset="0"/>
                  </a:rPr>
                  <a:t>thermodynamic calculation</a:t>
                </a:r>
                <a:endParaRPr kumimoji="0" lang="en-US" sz="1400"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smtClean="0">
                    <a:latin typeface="Arial" charset="0"/>
                  </a:rPr>
                  <a:t>Part of deformation energy converted in heat </a:t>
                </a:r>
                <a14:m>
                  <m:oMath xmlns:m="http://schemas.openxmlformats.org/officeDocument/2006/math">
                    <m:sSub>
                      <m:sSubPr>
                        <m:ctrlPr>
                          <a:rPr lang="en-US" b="0" i="1" smtClean="0">
                            <a:latin typeface="Cambria Math" charset="0"/>
                          </a:rPr>
                        </m:ctrlPr>
                      </m:sSubPr>
                      <m:e>
                        <m:acc>
                          <m:accPr>
                            <m:chr m:val="̇"/>
                            <m:ctrlPr>
                              <a:rPr lang="en-US" i="1" smtClean="0">
                                <a:latin typeface="Cambria Math" charset="0"/>
                              </a:rPr>
                            </m:ctrlPr>
                          </m:accPr>
                          <m:e>
                            <m:r>
                              <a:rPr lang="en-US" b="0" i="1" smtClean="0">
                                <a:latin typeface="Cambria Math"/>
                              </a:rPr>
                              <m:t>𝑄</m:t>
                            </m:r>
                          </m:e>
                        </m:acc>
                      </m:e>
                      <m:sub>
                        <m:r>
                          <a:rPr lang="en-US" b="0" i="1" smtClean="0">
                            <a:latin typeface="Cambria Math"/>
                          </a:rPr>
                          <m:t>𝑠h𝑒𝑎𝑟</m:t>
                        </m:r>
                      </m:sub>
                    </m:sSub>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90% of the total deformation energy (</a:t>
                </a:r>
                <a14:m>
                  <m:oMath xmlns:m="http://schemas.openxmlformats.org/officeDocument/2006/math">
                    <m:r>
                      <a:rPr kumimoji="0" lang="de-DE" sz="1400" b="0" i="1" u="none" strike="noStrike" cap="none" normalizeH="0" baseline="0" smtClean="0">
                        <a:ln>
                          <a:noFill/>
                        </a:ln>
                        <a:effectLst/>
                        <a:latin typeface="Cambria Math"/>
                      </a:rPr>
                      <m:t>𝐴</m:t>
                    </m:r>
                    <m:r>
                      <a:rPr kumimoji="0" lang="de-DE" sz="1400" b="0" i="1" u="none" strike="noStrike" cap="none" normalizeH="0" baseline="0" smtClean="0">
                        <a:ln>
                          <a:noFill/>
                        </a:ln>
                        <a:effectLst/>
                        <a:latin typeface="Cambria Math"/>
                      </a:rPr>
                      <m:t>=1−0,9=0,1</m:t>
                    </m:r>
                  </m:oMath>
                </a14:m>
                <a:r>
                  <a:rPr kumimoji="0" lang="en-US" sz="1400" b="0" i="0" u="none" strike="noStrike" cap="none" normalizeH="0" baseline="0" dirty="0" smtClean="0">
                    <a:ln>
                      <a:noFill/>
                    </a:ln>
                    <a:effectLst/>
                    <a:latin typeface="Arial" charset="0"/>
                  </a:rPr>
                  <a:t>)</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p:txBody>
          </p:sp>
        </mc:Choice>
        <mc:Fallback xmlns="">
          <p:sp>
            <p:nvSpPr>
              <p:cNvPr id="97" name="Rechteck 96"/>
              <p:cNvSpPr>
                <a:spLocks noRot="1" noChangeAspect="1" noMove="1" noResize="1" noEditPoints="1" noAdjustHandles="1" noChangeArrowheads="1" noChangeShapeType="1" noTextEdit="1"/>
              </p:cNvSpPr>
              <p:nvPr/>
            </p:nvSpPr>
            <p:spPr bwMode="auto">
              <a:xfrm>
                <a:off x="217486" y="2515313"/>
                <a:ext cx="3456384" cy="3380749"/>
              </a:xfrm>
              <a:prstGeom prst="rect">
                <a:avLst/>
              </a:prstGeom>
              <a:blipFill rotWithShape="1">
                <a:blip r:embed="rId12"/>
                <a:stretch>
                  <a:fillRect l="-1224" t="-537" b="-1789"/>
                </a:stretch>
              </a:blipFill>
              <a:ln w="28575" cap="flat" cmpd="sng" algn="ctr">
                <a:solidFill>
                  <a:srgbClr val="C00000"/>
                </a:solidFill>
                <a:prstDash val="solid"/>
                <a:round/>
                <a:headEnd type="none" w="med" len="med"/>
                <a:tailEnd type="none" w="med" len="med"/>
              </a:ln>
              <a:effectLst/>
              <a:extLst/>
            </p:spPr>
            <p:txBody>
              <a:bodyPr/>
              <a:lstStyle/>
              <a:p>
                <a:r>
                  <a:rPr lang="de-DE">
                    <a:noFill/>
                  </a:rPr>
                  <a:t> </a:t>
                </a:r>
              </a:p>
            </p:txBody>
          </p:sp>
        </mc:Fallback>
      </mc:AlternateContent>
      <p:sp>
        <p:nvSpPr>
          <p:cNvPr id="100" name="Pfeil nach rechts 99"/>
          <p:cNvSpPr/>
          <p:nvPr/>
        </p:nvSpPr>
        <p:spPr bwMode="auto">
          <a:xfrm>
            <a:off x="3921710" y="2892531"/>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101" name="Textfeld 100"/>
              <p:cNvSpPr txBox="1"/>
              <p:nvPr/>
            </p:nvSpPr>
            <p:spPr>
              <a:xfrm>
                <a:off x="3930613" y="3731869"/>
                <a:ext cx="1021369"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charset="0"/>
                            </a:rPr>
                          </m:ctrlPr>
                        </m:sSubSup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r>
                        <a:rPr lang="de-DE" b="0" i="1" smtClean="0">
                          <a:latin typeface="Cambria Math"/>
                        </a:rPr>
                        <m:t>=</m:t>
                      </m:r>
                      <m:r>
                        <a:rPr lang="de-DE" b="0" i="1" smtClean="0">
                          <a:latin typeface="Cambria Math" charset="0"/>
                        </a:rPr>
                        <m:t>0</m:t>
                      </m:r>
                    </m:oMath>
                  </m:oMathPara>
                </a14:m>
                <a:endParaRPr lang="de-DE" dirty="0"/>
              </a:p>
            </p:txBody>
          </p:sp>
        </mc:Choice>
        <mc:Fallback xmlns="">
          <p:sp>
            <p:nvSpPr>
              <p:cNvPr id="101" name="Textfeld 100"/>
              <p:cNvSpPr txBox="1">
                <a:spLocks noRot="1" noChangeAspect="1" noMove="1" noResize="1" noEditPoints="1" noAdjustHandles="1" noChangeArrowheads="1" noChangeShapeType="1" noTextEdit="1"/>
              </p:cNvSpPr>
              <p:nvPr/>
            </p:nvSpPr>
            <p:spPr>
              <a:xfrm>
                <a:off x="3930613" y="3731869"/>
                <a:ext cx="1021369" cy="379848"/>
              </a:xfrm>
              <a:prstGeom prst="rect">
                <a:avLst/>
              </a:prstGeom>
              <a:blipFill rotWithShape="0">
                <a:blip r:embed="rId13"/>
                <a:stretch>
                  <a:fillRect b="-1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2" name="Textfeld 101"/>
              <p:cNvSpPr txBox="1"/>
              <p:nvPr/>
            </p:nvSpPr>
            <p:spPr>
              <a:xfrm>
                <a:off x="6286433" y="767136"/>
                <a:ext cx="70718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charset="0"/>
                            </a:rPr>
                          </m:ctrlPr>
                        </m:sSubSup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𝑜𝑢𝑡</m:t>
                          </m:r>
                        </m:sup>
                      </m:sSubSup>
                    </m:oMath>
                  </m:oMathPara>
                </a14:m>
                <a:endParaRPr lang="de-DE" dirty="0"/>
              </a:p>
            </p:txBody>
          </p:sp>
        </mc:Choice>
        <mc:Fallback xmlns="">
          <p:sp>
            <p:nvSpPr>
              <p:cNvPr id="102" name="Textfeld 101"/>
              <p:cNvSpPr txBox="1">
                <a:spLocks noRot="1" noChangeAspect="1" noMove="1" noResize="1" noEditPoints="1" noAdjustHandles="1" noChangeArrowheads="1" noChangeShapeType="1" noTextEdit="1"/>
              </p:cNvSpPr>
              <p:nvPr/>
            </p:nvSpPr>
            <p:spPr>
              <a:xfrm>
                <a:off x="6286433" y="767136"/>
                <a:ext cx="707180" cy="379848"/>
              </a:xfrm>
              <a:prstGeom prst="rect">
                <a:avLst/>
              </a:prstGeom>
              <a:blipFill rotWithShape="0">
                <a:blip r:embed="rId14"/>
                <a:stretch>
                  <a:fillRect b="-112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3" name="Textfeld 102"/>
              <p:cNvSpPr txBox="1"/>
              <p:nvPr/>
            </p:nvSpPr>
            <p:spPr>
              <a:xfrm>
                <a:off x="4167084" y="5734437"/>
                <a:ext cx="5628485" cy="236155"/>
              </a:xfrm>
              <a:prstGeom prst="rect">
                <a:avLst/>
              </a:prstGeom>
              <a:noFill/>
            </p:spPr>
            <p:txBody>
              <a:bodyPr wrap="square" rtlCol="0">
                <a:spAutoFit/>
              </a:bodyPr>
              <a:lstStyle/>
              <a:p>
                <a:pPr algn="r"/>
                <a:r>
                  <a:rPr lang="de-DE" sz="900" b="0" i="1" dirty="0" smtClean="0"/>
                  <a:t>*</a:t>
                </a:r>
                <a14:m>
                  <m:oMath xmlns:m="http://schemas.openxmlformats.org/officeDocument/2006/math">
                    <m:acc>
                      <m:accPr>
                        <m:chr m:val="̇"/>
                        <m:ctrlPr>
                          <a:rPr lang="de-DE" sz="900" b="0" i="1" dirty="0" smtClean="0">
                            <a:latin typeface="Cambria Math" charset="0"/>
                          </a:rPr>
                        </m:ctrlPr>
                      </m:accPr>
                      <m:e>
                        <m:r>
                          <a:rPr lang="de-DE" sz="900" b="0" i="1" dirty="0" smtClean="0">
                            <a:latin typeface="Cambria Math"/>
                          </a:rPr>
                          <m:t>𝑈</m:t>
                        </m:r>
                      </m:e>
                    </m:acc>
                    <m:r>
                      <a:rPr lang="de-DE" sz="900" b="0" i="1" dirty="0" smtClean="0">
                        <a:latin typeface="Cambria Math"/>
                      </a:rPr>
                      <m:t>=</m:t>
                    </m:r>
                    <m:r>
                      <a:rPr lang="de-DE" sz="900" b="0" i="1" dirty="0" smtClean="0">
                        <a:latin typeface="Cambria Math"/>
                      </a:rPr>
                      <m:t>𝐼𝑛𝑡𝑒𝑟𝑛𝑎𝑙</m:t>
                    </m:r>
                    <m:r>
                      <a:rPr lang="de-DE" sz="900" b="0" i="1" dirty="0" smtClean="0">
                        <a:latin typeface="Cambria Math"/>
                      </a:rPr>
                      <m:t> </m:t>
                    </m:r>
                    <m:r>
                      <a:rPr lang="de-DE" sz="900" b="0" i="1" dirty="0" smtClean="0">
                        <a:latin typeface="Cambria Math"/>
                      </a:rPr>
                      <m:t>𝑒𝑛𝑒𝑟𝑔𝑦</m:t>
                    </m:r>
                    <m:r>
                      <a:rPr lang="de-DE" sz="900" b="0" i="1" dirty="0" smtClean="0">
                        <a:latin typeface="Cambria Math"/>
                      </a:rPr>
                      <m:t> </m:t>
                    </m:r>
                    <m:r>
                      <a:rPr lang="de-DE" sz="900" b="0" i="1" dirty="0" smtClean="0">
                        <a:latin typeface="Cambria Math"/>
                      </a:rPr>
                      <m:t>𝑟𝑎𝑡𝑒</m:t>
                    </m:r>
                    <m:r>
                      <a:rPr lang="de-DE" sz="900" b="0" i="1" dirty="0" smtClean="0">
                        <a:latin typeface="Cambria Math"/>
                      </a:rPr>
                      <m:t>     </m:t>
                    </m:r>
                  </m:oMath>
                </a14:m>
                <a:r>
                  <a:rPr lang="de-DE" sz="900" b="0" i="1" dirty="0" smtClean="0"/>
                  <a:t>**</a:t>
                </a:r>
                <a14:m>
                  <m:oMath xmlns:m="http://schemas.openxmlformats.org/officeDocument/2006/math">
                    <m:sSub>
                      <m:sSubPr>
                        <m:ctrlPr>
                          <a:rPr lang="de-DE" sz="900" i="1">
                            <a:latin typeface="Cambria Math" charset="0"/>
                          </a:rPr>
                        </m:ctrlPr>
                      </m:sSubPr>
                      <m:e>
                        <m:acc>
                          <m:accPr>
                            <m:chr m:val="̇"/>
                            <m:ctrlPr>
                              <a:rPr lang="de-DE" sz="900" i="1">
                                <a:latin typeface="Cambria Math" charset="0"/>
                              </a:rPr>
                            </m:ctrlPr>
                          </m:accPr>
                          <m:e>
                            <m:r>
                              <a:rPr lang="de-DE" sz="900" i="1">
                                <a:latin typeface="Cambria Math"/>
                              </a:rPr>
                              <m:t>𝑄</m:t>
                            </m:r>
                          </m:e>
                        </m:acc>
                      </m:e>
                      <m:sub>
                        <m:r>
                          <a:rPr lang="de-DE" sz="900" i="1">
                            <a:latin typeface="Cambria Math"/>
                          </a:rPr>
                          <m:t>𝑖𝑛𝑠𝑖𝑑𝑒</m:t>
                        </m:r>
                      </m:sub>
                    </m:sSub>
                    <m:r>
                      <a:rPr lang="de-DE" sz="800" b="0" i="1" smtClean="0">
                        <a:latin typeface="Cambria Math"/>
                      </a:rPr>
                      <m:t>=</m:t>
                    </m:r>
                    <m:nary>
                      <m:naryPr>
                        <m:chr m:val="∑"/>
                        <m:subHide m:val="on"/>
                        <m:supHide m:val="on"/>
                        <m:ctrlPr>
                          <a:rPr lang="de-DE" sz="800" b="0" i="1" smtClean="0">
                            <a:latin typeface="Cambria Math" charset="0"/>
                          </a:rPr>
                        </m:ctrlPr>
                      </m:naryPr>
                      <m:sub/>
                      <m:sup/>
                      <m:e>
                        <m:r>
                          <a:rPr lang="de-DE" sz="800" b="0" i="1" smtClean="0">
                            <a:latin typeface="Cambria Math"/>
                          </a:rPr>
                          <m:t>𝐻𝑒𝑎𝑡</m:t>
                        </m:r>
                        <m:r>
                          <a:rPr lang="de-DE" sz="800" b="0" i="1" smtClean="0">
                            <a:latin typeface="Cambria Math"/>
                          </a:rPr>
                          <m:t> </m:t>
                        </m:r>
                        <m:r>
                          <a:rPr lang="de-DE" sz="800" b="0" i="1" smtClean="0">
                            <a:latin typeface="Cambria Math"/>
                          </a:rPr>
                          <m:t>𝑓𝑙𝑜𝑤</m:t>
                        </m:r>
                        <m:r>
                          <a:rPr lang="de-DE" sz="800" b="0" i="1" smtClean="0">
                            <a:latin typeface="Cambria Math"/>
                          </a:rPr>
                          <m:t> </m:t>
                        </m:r>
                        <m:r>
                          <a:rPr lang="de-DE" sz="800" b="0" i="1" smtClean="0">
                            <a:latin typeface="Cambria Math"/>
                          </a:rPr>
                          <m:t>𝑔𝑜𝑖𝑛𝑔</m:t>
                        </m:r>
                        <m:r>
                          <a:rPr lang="de-DE" sz="800" b="0" i="1" smtClean="0">
                            <a:latin typeface="Cambria Math"/>
                          </a:rPr>
                          <m:t> </m:t>
                        </m:r>
                        <m:r>
                          <a:rPr lang="de-DE" sz="800" b="0" i="1" smtClean="0">
                            <a:latin typeface="Cambria Math"/>
                          </a:rPr>
                          <m:t>𝑖𝑛𝑠𝑖𝑑𝑒</m:t>
                        </m:r>
                      </m:e>
                    </m:nary>
                  </m:oMath>
                </a14:m>
                <a:r>
                  <a:rPr lang="de-DE" sz="900" i="1" dirty="0" smtClean="0"/>
                  <a:t>,</a:t>
                </a:r>
                <a14:m>
                  <m:oMath xmlns:m="http://schemas.openxmlformats.org/officeDocument/2006/math">
                    <m:sSub>
                      <m:sSubPr>
                        <m:ctrlPr>
                          <a:rPr lang="de-DE" sz="900" i="1">
                            <a:latin typeface="Cambria Math" charset="0"/>
                          </a:rPr>
                        </m:ctrlPr>
                      </m:sSubPr>
                      <m:e>
                        <m:acc>
                          <m:accPr>
                            <m:chr m:val="̇"/>
                            <m:ctrlPr>
                              <a:rPr lang="de-DE" sz="900" i="1">
                                <a:latin typeface="Cambria Math" charset="0"/>
                              </a:rPr>
                            </m:ctrlPr>
                          </m:accPr>
                          <m:e>
                            <m:r>
                              <a:rPr lang="de-DE" sz="900" i="1">
                                <a:latin typeface="Cambria Math"/>
                              </a:rPr>
                              <m:t>𝑄</m:t>
                            </m:r>
                          </m:e>
                        </m:acc>
                      </m:e>
                      <m:sub>
                        <m:r>
                          <a:rPr lang="de-DE" sz="900" i="1">
                            <a:latin typeface="Cambria Math"/>
                          </a:rPr>
                          <m:t>𝑜𝑢𝑡𝑠𝑖𝑑𝑒</m:t>
                        </m:r>
                      </m:sub>
                    </m:sSub>
                    <m:r>
                      <a:rPr lang="de-DE" sz="800" i="1">
                        <a:latin typeface="Cambria Math"/>
                      </a:rPr>
                      <m:t>=</m:t>
                    </m:r>
                    <m:nary>
                      <m:naryPr>
                        <m:chr m:val="∑"/>
                        <m:subHide m:val="on"/>
                        <m:supHide m:val="on"/>
                        <m:ctrlPr>
                          <a:rPr lang="de-DE" sz="800" i="1">
                            <a:latin typeface="Cambria Math" charset="0"/>
                          </a:rPr>
                        </m:ctrlPr>
                      </m:naryPr>
                      <m:sub/>
                      <m:sup/>
                      <m:e>
                        <m:r>
                          <a:rPr lang="de-DE" sz="800" i="1">
                            <a:latin typeface="Cambria Math"/>
                          </a:rPr>
                          <m:t>𝐻𝑒𝑎𝑡</m:t>
                        </m:r>
                        <m:r>
                          <a:rPr lang="de-DE" sz="800" i="1">
                            <a:latin typeface="Cambria Math"/>
                          </a:rPr>
                          <m:t> </m:t>
                        </m:r>
                        <m:r>
                          <a:rPr lang="de-DE" sz="800" i="1">
                            <a:latin typeface="Cambria Math"/>
                          </a:rPr>
                          <m:t>𝑓𝑙𝑜𝑤𝑔𝑜𝑖𝑛𝑔</m:t>
                        </m:r>
                        <m:r>
                          <a:rPr lang="de-DE" sz="800" i="1">
                            <a:latin typeface="Cambria Math"/>
                          </a:rPr>
                          <m:t> </m:t>
                        </m:r>
                        <m:r>
                          <a:rPr lang="de-DE" sz="800" b="0" i="1" smtClean="0">
                            <a:latin typeface="Cambria Math"/>
                          </a:rPr>
                          <m:t>𝑜𝑢𝑡𝑠𝑖𝑑𝑒</m:t>
                        </m:r>
                        <m:r>
                          <a:rPr lang="de-DE" sz="800" i="1">
                            <a:latin typeface="Cambria Math"/>
                          </a:rPr>
                          <m:t> </m:t>
                        </m:r>
                      </m:e>
                    </m:nary>
                  </m:oMath>
                </a14:m>
                <a:endParaRPr lang="de-DE" sz="900" i="1" dirty="0"/>
              </a:p>
            </p:txBody>
          </p:sp>
        </mc:Choice>
        <mc:Fallback xmlns="">
          <p:sp>
            <p:nvSpPr>
              <p:cNvPr id="103" name="Textfeld 102"/>
              <p:cNvSpPr txBox="1">
                <a:spLocks noRot="1" noChangeAspect="1" noMove="1" noResize="1" noEditPoints="1" noAdjustHandles="1" noChangeArrowheads="1" noChangeShapeType="1" noTextEdit="1"/>
              </p:cNvSpPr>
              <p:nvPr/>
            </p:nvSpPr>
            <p:spPr>
              <a:xfrm>
                <a:off x="4167084" y="5734437"/>
                <a:ext cx="5628485" cy="236155"/>
              </a:xfrm>
              <a:prstGeom prst="rect">
                <a:avLst/>
              </a:prstGeom>
              <a:blipFill rotWithShape="1">
                <a:blip r:embed="rId15"/>
                <a:stretch>
                  <a:fillRect t="-73684" b="-123684"/>
                </a:stretch>
              </a:blipFill>
            </p:spPr>
            <p:txBody>
              <a:bodyPr/>
              <a:lstStyle/>
              <a:p>
                <a:r>
                  <a:rPr lang="de-DE">
                    <a:noFill/>
                  </a:rPr>
                  <a:t> </a:t>
                </a:r>
              </a:p>
            </p:txBody>
          </p:sp>
        </mc:Fallback>
      </mc:AlternateContent>
      <p:sp>
        <p:nvSpPr>
          <p:cNvPr id="42" name="Textfeld 41"/>
          <p:cNvSpPr txBox="1"/>
          <p:nvPr/>
        </p:nvSpPr>
        <p:spPr>
          <a:xfrm rot="16931541">
            <a:off x="6482773" y="3090320"/>
            <a:ext cx="800453" cy="369332"/>
          </a:xfrm>
          <a:prstGeom prst="rect">
            <a:avLst/>
          </a:prstGeom>
          <a:noFill/>
          <a:ln w="12700">
            <a:noFill/>
          </a:ln>
        </p:spPr>
        <p:txBody>
          <a:bodyPr wrap="square" rtlCol="0">
            <a:spAutoFit/>
          </a:bodyPr>
          <a:lstStyle/>
          <a:p>
            <a:pPr algn="ctr"/>
            <a:r>
              <a:rPr lang="en-US" dirty="0" smtClean="0">
                <a:latin typeface="+mj-lt"/>
                <a:cs typeface="Times New Roman" panose="02020603050405020304" pitchFamily="18" charset="0"/>
              </a:rPr>
              <a:t>Chip</a:t>
            </a:r>
            <a:endParaRPr lang="en-US" dirty="0">
              <a:latin typeface="+mj-lt"/>
              <a:cs typeface="Times New Roman" panose="02020603050405020304" pitchFamily="18" charset="0"/>
            </a:endParaRPr>
          </a:p>
        </p:txBody>
      </p:sp>
      <p:cxnSp>
        <p:nvCxnSpPr>
          <p:cNvPr id="58" name="Gerade Verbindung 57"/>
          <p:cNvCxnSpPr/>
          <p:nvPr/>
        </p:nvCxnSpPr>
        <p:spPr bwMode="auto">
          <a:xfrm flipH="1" flipV="1">
            <a:off x="6705277" y="2040970"/>
            <a:ext cx="611652" cy="134007"/>
          </a:xfrm>
          <a:prstGeom prst="line">
            <a:avLst/>
          </a:prstGeom>
          <a:solidFill>
            <a:srgbClr val="DDDDDD"/>
          </a:solidFill>
          <a:ln w="127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9" name="Textfeld 58"/>
          <p:cNvSpPr txBox="1"/>
          <p:nvPr/>
        </p:nvSpPr>
        <p:spPr>
          <a:xfrm>
            <a:off x="7507354" y="800708"/>
            <a:ext cx="2002695" cy="373680"/>
          </a:xfrm>
          <a:prstGeom prst="rect">
            <a:avLst/>
          </a:prstGeom>
          <a:noFill/>
          <a:ln>
            <a:solidFill>
              <a:schemeClr val="tx1"/>
            </a:solidFill>
            <a:prstDash val="solid"/>
          </a:ln>
        </p:spPr>
        <p:txBody>
          <a:bodyPr wrap="square" rtlCol="0">
            <a:spAutoFit/>
          </a:bodyPr>
          <a:lstStyle/>
          <a:p>
            <a:pPr algn="ctr"/>
            <a:r>
              <a:rPr lang="en-US" dirty="0" smtClean="0"/>
              <a:t>End of contact</a:t>
            </a:r>
            <a:endParaRPr lang="en-US" dirty="0"/>
          </a:p>
        </p:txBody>
      </p:sp>
      <p:cxnSp>
        <p:nvCxnSpPr>
          <p:cNvPr id="69" name="Gewinkelte Verbindung 68"/>
          <p:cNvCxnSpPr>
            <a:endCxn id="59" idx="1"/>
          </p:cNvCxnSpPr>
          <p:nvPr/>
        </p:nvCxnSpPr>
        <p:spPr bwMode="auto">
          <a:xfrm flipV="1">
            <a:off x="7084153" y="1000929"/>
            <a:ext cx="423201" cy="1100018"/>
          </a:xfrm>
          <a:prstGeom prst="bentConnector3">
            <a:avLst>
              <a:gd name="adj1" fmla="val -1015"/>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41667472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kt 47" hidden="1"/>
          <p:cNvGraphicFramePr>
            <a:graphicFrameLocks noChangeAspect="1"/>
          </p:cNvGraphicFramePr>
          <p:nvPr>
            <p:custDataLst>
              <p:tags r:id="rId2"/>
            </p:custDataLst>
            <p:extLst>
              <p:ext uri="{D42A27DB-BD31-4B8C-83A1-F6EECF244321}">
                <p14:modId xmlns:p14="http://schemas.microsoft.com/office/powerpoint/2010/main" val="13935656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65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Textfeld 12"/>
              <p:cNvSpPr txBox="1"/>
              <p:nvPr/>
            </p:nvSpPr>
            <p:spPr>
              <a:xfrm>
                <a:off x="5958580" y="4974460"/>
                <a:ext cx="2209541" cy="618246"/>
              </a:xfrm>
              <a:prstGeom prst="rect">
                <a:avLst/>
              </a:prstGeom>
              <a:noFill/>
              <a:ln w="3175">
                <a:solidFill>
                  <a:schemeClr val="tx1"/>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𝑇</m:t>
                          </m:r>
                        </m:sub>
                      </m:sSub>
                      <m:r>
                        <a:rPr lang="de-DE" b="0" i="1" smtClean="0">
                          <a:latin typeface="Cambria Math"/>
                        </a:rPr>
                        <m:t>=</m:t>
                      </m:r>
                      <m:r>
                        <a:rPr lang="de-DE" b="0" i="1" smtClean="0">
                          <a:latin typeface="Cambria Math"/>
                        </a:rPr>
                        <m:t>𝑘𝐿</m:t>
                      </m:r>
                      <m:f>
                        <m:fPr>
                          <m:ctrlPr>
                            <a:rPr lang="de-DE" b="0" i="1" smtClean="0">
                              <a:latin typeface="Cambria Math" charset="0"/>
                            </a:rPr>
                          </m:ctrlPr>
                        </m:fPr>
                        <m:num>
                          <m:r>
                            <a:rPr lang="de-DE" b="0" i="1" smtClean="0">
                              <a:latin typeface="Cambria Math"/>
                            </a:rPr>
                            <m:t>𝑑</m:t>
                          </m:r>
                          <m:r>
                            <a:rPr lang="de-DE" b="0" i="1" smtClean="0">
                              <a:latin typeface="Cambria Math"/>
                              <a:ea typeface="Cambria Math"/>
                            </a:rPr>
                            <m:t>𝜃</m:t>
                          </m:r>
                        </m:num>
                        <m:den>
                          <m:r>
                            <a:rPr lang="de-DE" b="0" i="1" smtClean="0">
                              <a:latin typeface="Cambria Math"/>
                            </a:rPr>
                            <m:t>𝑑𝑧</m:t>
                          </m:r>
                        </m:den>
                      </m:f>
                      <m:r>
                        <a:rPr lang="de-DE" b="0" i="1" smtClean="0">
                          <a:latin typeface="Cambria Math"/>
                        </a:rPr>
                        <m:t>𝑤</m:t>
                      </m:r>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5958580" y="4974460"/>
                <a:ext cx="2209541" cy="618246"/>
              </a:xfrm>
              <a:prstGeom prst="rect">
                <a:avLst/>
              </a:prstGeom>
              <a:blipFill rotWithShape="1">
                <a:blip r:embed="rId7"/>
                <a:stretch>
                  <a:fillRect/>
                </a:stretch>
              </a:blipFill>
              <a:ln w="3175">
                <a:solidFill>
                  <a:schemeClr val="tx1"/>
                </a:solidFill>
                <a:prstDash val="dash"/>
              </a:ln>
            </p:spPr>
            <p:txBody>
              <a:bodyPr/>
              <a:lstStyle/>
              <a:p>
                <a:r>
                  <a:rPr lang="de-DE">
                    <a:noFill/>
                  </a:rPr>
                  <a:t> </a:t>
                </a:r>
              </a:p>
            </p:txBody>
          </p:sp>
        </mc:Fallback>
      </mc:AlternateContent>
      <p:sp>
        <p:nvSpPr>
          <p:cNvPr id="54"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from the tool tip</a:t>
            </a:r>
            <a:endParaRPr lang="de-DE" dirty="0">
              <a:solidFill>
                <a:srgbClr val="407FB7"/>
              </a:solidFill>
            </a:endParaRPr>
          </a:p>
        </p:txBody>
      </p:sp>
      <mc:AlternateContent xmlns:mc="http://schemas.openxmlformats.org/markup-compatibility/2006" xmlns:a14="http://schemas.microsoft.com/office/drawing/2010/main">
        <mc:Choice Requires="a14">
          <p:sp>
            <p:nvSpPr>
              <p:cNvPr id="2" name="Inhaltsplatzhalter 1"/>
              <p:cNvSpPr>
                <a:spLocks noGrp="1"/>
              </p:cNvSpPr>
              <p:nvPr>
                <p:ph idx="1"/>
              </p:nvPr>
            </p:nvSpPr>
            <p:spPr>
              <a:xfrm>
                <a:off x="217486" y="909544"/>
                <a:ext cx="4401750" cy="4625112"/>
              </a:xfrm>
            </p:spPr>
            <p:txBody>
              <a:bodyPr lIns="180000" tIns="0" rIns="180000" bIns="0">
                <a:spAutoFit/>
              </a:bodyPr>
              <a:lstStyle/>
              <a:p>
                <a:pPr marL="0" indent="0">
                  <a:buNone/>
                </a:pPr>
                <a:r>
                  <a:rPr lang="en-US" dirty="0"/>
                  <a:t>The heat flow through the tool is calculated as a mean value between the heat flows calculated for the last two isothermals</a:t>
                </a:r>
                <a:r>
                  <a:rPr lang="en-US" dirty="0" smtClean="0"/>
                  <a:t>.</a:t>
                </a:r>
              </a:p>
              <a:p>
                <a:pPr marL="0" indent="0">
                  <a:buNone/>
                </a:pPr>
                <a:r>
                  <a:rPr lang="en-US" dirty="0" smtClean="0"/>
                  <a:t>Method </a:t>
                </a:r>
                <a:r>
                  <a:rPr lang="en-US" dirty="0"/>
                  <a:t>based on [BOOTHROYD]. </a:t>
                </a:r>
                <a:endParaRPr lang="de-DE" dirty="0" smtClean="0"/>
              </a:p>
              <a:p>
                <a:pPr lvl="1"/>
                <a14:m>
                  <m:oMath xmlns:m="http://schemas.openxmlformats.org/officeDocument/2006/math">
                    <m:r>
                      <a:rPr lang="en-US" i="1">
                        <a:latin typeface="Cambria Math"/>
                      </a:rPr>
                      <m:t>𝑘</m:t>
                    </m:r>
                  </m:oMath>
                </a14:m>
                <a:r>
                  <a:rPr lang="en-US" dirty="0"/>
                  <a:t> </a:t>
                </a:r>
                <a:r>
                  <a:rPr lang="en-US" dirty="0" smtClean="0"/>
                  <a:t>: </a:t>
                </a:r>
                <a:r>
                  <a:rPr lang="en-US" dirty="0"/>
                  <a:t>heat </a:t>
                </a:r>
                <a:r>
                  <a:rPr lang="en-US" dirty="0" smtClean="0"/>
                  <a:t>conductivity</a:t>
                </a:r>
              </a:p>
              <a:p>
                <a:pPr lvl="1"/>
                <a14:m>
                  <m:oMath xmlns:m="http://schemas.openxmlformats.org/officeDocument/2006/math">
                    <m:r>
                      <a:rPr lang="en-US" i="1">
                        <a:latin typeface="Cambria Math"/>
                      </a:rPr>
                      <m:t>𝐿</m:t>
                    </m:r>
                  </m:oMath>
                </a14:m>
                <a:r>
                  <a:rPr lang="en-US" dirty="0"/>
                  <a:t> </a:t>
                </a:r>
                <a:r>
                  <a:rPr lang="en-US" dirty="0" smtClean="0"/>
                  <a:t>: </a:t>
                </a:r>
                <a:r>
                  <a:rPr lang="en-US" dirty="0"/>
                  <a:t>length of the isothermal</a:t>
                </a:r>
              </a:p>
              <a:p>
                <a:pPr lvl="1"/>
                <a14:m>
                  <m:oMath xmlns:m="http://schemas.openxmlformats.org/officeDocument/2006/math">
                    <m:f>
                      <m:fPr>
                        <m:ctrlPr>
                          <a:rPr lang="en-US" i="1">
                            <a:latin typeface="Cambria Math" charset="0"/>
                          </a:rPr>
                        </m:ctrlPr>
                      </m:fPr>
                      <m:num>
                        <m:r>
                          <a:rPr lang="en-US" i="1">
                            <a:latin typeface="Cambria Math"/>
                          </a:rPr>
                          <m:t>𝑑</m:t>
                        </m:r>
                        <m:r>
                          <a:rPr lang="en-US" i="1">
                            <a:latin typeface="Cambria Math"/>
                            <a:ea typeface="Cambria Math"/>
                          </a:rPr>
                          <m:t>𝜃</m:t>
                        </m:r>
                      </m:num>
                      <m:den>
                        <m:r>
                          <a:rPr lang="en-US" i="1">
                            <a:latin typeface="Cambria Math"/>
                          </a:rPr>
                          <m:t>𝑑𝑧</m:t>
                        </m:r>
                      </m:den>
                    </m:f>
                  </m:oMath>
                </a14:m>
                <a:r>
                  <a:rPr lang="en-US" dirty="0"/>
                  <a:t> </a:t>
                </a:r>
                <a:r>
                  <a:rPr lang="en-US" dirty="0" smtClean="0"/>
                  <a:t>: </a:t>
                </a:r>
                <a:r>
                  <a:rPr lang="en-US" dirty="0"/>
                  <a:t>temperature gradient normal to line</a:t>
                </a:r>
              </a:p>
              <a:p>
                <a:pPr lvl="1"/>
                <a14:m>
                  <m:oMath xmlns:m="http://schemas.openxmlformats.org/officeDocument/2006/math">
                    <m:r>
                      <a:rPr lang="en-US" i="1">
                        <a:latin typeface="Cambria Math"/>
                      </a:rPr>
                      <m:t>𝑤</m:t>
                    </m:r>
                  </m:oMath>
                </a14:m>
                <a:r>
                  <a:rPr lang="en-US" dirty="0"/>
                  <a:t> </a:t>
                </a:r>
                <a:r>
                  <a:rPr lang="en-US" dirty="0" smtClean="0"/>
                  <a:t>: </a:t>
                </a:r>
                <a:r>
                  <a:rPr lang="en-US" dirty="0"/>
                  <a:t>effective tool </a:t>
                </a:r>
                <a:r>
                  <a:rPr lang="en-US" dirty="0" smtClean="0"/>
                  <a:t>width</a:t>
                </a:r>
              </a:p>
              <a:p>
                <a:pPr marL="0" indent="0">
                  <a:buNone/>
                </a:pPr>
                <a:endParaRPr lang="en-US" dirty="0"/>
              </a:p>
              <a:p>
                <a:endParaRPr lang="en-US" dirty="0"/>
              </a:p>
              <a:p>
                <a:endParaRPr lang="de-DE" dirty="0" smtClean="0"/>
              </a:p>
              <a:p>
                <a:endParaRPr lang="de-DE" dirty="0"/>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xfrm>
                <a:off x="217486" y="909544"/>
                <a:ext cx="4401750" cy="4625112"/>
              </a:xfrm>
              <a:blipFill rotWithShape="1">
                <a:blip r:embed="rId8"/>
                <a:stretch>
                  <a:fillRect t="-1581"/>
                </a:stretch>
              </a:blipFill>
            </p:spPr>
            <p:txBody>
              <a:bodyPr/>
              <a:lstStyle/>
              <a:p>
                <a:r>
                  <a:rPr lang="de-DE">
                    <a:noFill/>
                  </a:rPr>
                  <a:t> </a:t>
                </a:r>
              </a:p>
            </p:txBody>
          </p:sp>
        </mc:Fallback>
      </mc:AlternateContent>
      <p:grpSp>
        <p:nvGrpSpPr>
          <p:cNvPr id="3" name="Gruppieren 2"/>
          <p:cNvGrpSpPr/>
          <p:nvPr/>
        </p:nvGrpSpPr>
        <p:grpSpPr>
          <a:xfrm>
            <a:off x="5313040" y="252273"/>
            <a:ext cx="3500620" cy="4383020"/>
            <a:chOff x="5886279" y="970008"/>
            <a:chExt cx="2354142" cy="2947550"/>
          </a:xfrm>
        </p:grpSpPr>
        <p:cxnSp>
          <p:nvCxnSpPr>
            <p:cNvPr id="37" name="Gerade Verbindung 36"/>
            <p:cNvCxnSpPr/>
            <p:nvPr/>
          </p:nvCxnSpPr>
          <p:spPr bwMode="auto">
            <a:xfrm>
              <a:off x="6472690" y="970008"/>
              <a:ext cx="0" cy="0"/>
            </a:xfrm>
            <a:prstGeom prst="line">
              <a:avLst/>
            </a:pr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40" name="Textfeld 39"/>
                <p:cNvSpPr txBox="1"/>
                <p:nvPr/>
              </p:nvSpPr>
              <p:spPr>
                <a:xfrm>
                  <a:off x="7427567" y="3082374"/>
                  <a:ext cx="52399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𝑇</m:t>
                            </m:r>
                          </m:sub>
                        </m:sSub>
                      </m:oMath>
                    </m:oMathPara>
                  </a14:m>
                  <a:endParaRPr lang="de-DE" dirty="0"/>
                </a:p>
              </p:txBody>
            </p:sp>
          </mc:Choice>
          <mc:Fallback xmlns="">
            <p:sp>
              <p:nvSpPr>
                <p:cNvPr id="40" name="Textfeld 39"/>
                <p:cNvSpPr txBox="1">
                  <a:spLocks noRot="1" noChangeAspect="1" noMove="1" noResize="1" noEditPoints="1" noAdjustHandles="1" noChangeArrowheads="1" noChangeShapeType="1" noTextEdit="1"/>
                </p:cNvSpPr>
                <p:nvPr/>
              </p:nvSpPr>
              <p:spPr>
                <a:xfrm>
                  <a:off x="7427567" y="3082374"/>
                  <a:ext cx="523990" cy="379848"/>
                </a:xfrm>
                <a:prstGeom prst="rect">
                  <a:avLst/>
                </a:prstGeom>
                <a:blipFill rotWithShape="1">
                  <a:blip r:embed="rId9"/>
                  <a:stretch>
                    <a:fillRect/>
                  </a:stretch>
                </a:blipFill>
              </p:spPr>
              <p:txBody>
                <a:bodyPr/>
                <a:lstStyle/>
                <a:p>
                  <a:r>
                    <a:rPr lang="de-DE">
                      <a:noFill/>
                    </a:rPr>
                    <a:t> </a:t>
                  </a:r>
                </a:p>
              </p:txBody>
            </p:sp>
          </mc:Fallback>
        </mc:AlternateContent>
        <p:sp>
          <p:nvSpPr>
            <p:cNvPr id="50" name="Textfeld 49"/>
            <p:cNvSpPr txBox="1"/>
            <p:nvPr/>
          </p:nvSpPr>
          <p:spPr>
            <a:xfrm>
              <a:off x="6929733" y="1858313"/>
              <a:ext cx="628102" cy="369332"/>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Tool</a:t>
              </a:r>
              <a:endParaRPr lang="en-US" dirty="0">
                <a:latin typeface="Times New Roman" panose="02020603050405020304" pitchFamily="18" charset="0"/>
                <a:cs typeface="Times New Roman" panose="02020603050405020304" pitchFamily="18" charset="0"/>
              </a:endParaRPr>
            </a:p>
          </p:txBody>
        </p:sp>
        <p:cxnSp>
          <p:nvCxnSpPr>
            <p:cNvPr id="52" name="Gerade Verbindung mit Pfeil 51"/>
            <p:cNvCxnSpPr/>
            <p:nvPr/>
          </p:nvCxnSpPr>
          <p:spPr bwMode="auto">
            <a:xfrm flipV="1">
              <a:off x="6241875" y="1982697"/>
              <a:ext cx="166121" cy="281940"/>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60" name="Gruppieren 59"/>
            <p:cNvGrpSpPr/>
            <p:nvPr/>
          </p:nvGrpSpPr>
          <p:grpSpPr>
            <a:xfrm>
              <a:off x="5886279" y="1403406"/>
              <a:ext cx="2354142" cy="2514152"/>
              <a:chOff x="6331799" y="1124743"/>
              <a:chExt cx="2473629" cy="2514152"/>
            </a:xfrm>
          </p:grpSpPr>
          <p:sp>
            <p:nvSpPr>
              <p:cNvPr id="61" name="Freihandform 60"/>
              <p:cNvSpPr/>
              <p:nvPr/>
            </p:nvSpPr>
            <p:spPr>
              <a:xfrm>
                <a:off x="6439725" y="2456892"/>
                <a:ext cx="208698" cy="611043"/>
              </a:xfrm>
              <a:custGeom>
                <a:avLst/>
                <a:gdLst>
                  <a:gd name="connsiteX0" fmla="*/ 0 w 182258"/>
                  <a:gd name="connsiteY0" fmla="*/ 498763 h 498763"/>
                  <a:gd name="connsiteX1" fmla="*/ 175491 w 182258"/>
                  <a:gd name="connsiteY1" fmla="*/ 230909 h 498763"/>
                  <a:gd name="connsiteX2" fmla="*/ 129309 w 182258"/>
                  <a:gd name="connsiteY2" fmla="*/ 0 h 498763"/>
                </a:gdLst>
                <a:ahLst/>
                <a:cxnLst>
                  <a:cxn ang="0">
                    <a:pos x="connsiteX0" y="connsiteY0"/>
                  </a:cxn>
                  <a:cxn ang="0">
                    <a:pos x="connsiteX1" y="connsiteY1"/>
                  </a:cxn>
                  <a:cxn ang="0">
                    <a:pos x="connsiteX2" y="connsiteY2"/>
                  </a:cxn>
                </a:cxnLst>
                <a:rect l="l" t="t" r="r" b="b"/>
                <a:pathLst>
                  <a:path w="182258" h="498763">
                    <a:moveTo>
                      <a:pt x="0" y="498763"/>
                    </a:moveTo>
                    <a:cubicBezTo>
                      <a:pt x="76970" y="406399"/>
                      <a:pt x="153940" y="314036"/>
                      <a:pt x="175491" y="230909"/>
                    </a:cubicBezTo>
                    <a:cubicBezTo>
                      <a:pt x="197042" y="147782"/>
                      <a:pt x="163175" y="73891"/>
                      <a:pt x="129309"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2" name="Freihandform 61"/>
              <p:cNvSpPr/>
              <p:nvPr/>
            </p:nvSpPr>
            <p:spPr>
              <a:xfrm>
                <a:off x="6409708" y="2312876"/>
                <a:ext cx="427225" cy="928371"/>
              </a:xfrm>
              <a:custGeom>
                <a:avLst/>
                <a:gdLst>
                  <a:gd name="connsiteX0" fmla="*/ 0 w 373098"/>
                  <a:gd name="connsiteY0" fmla="*/ 877455 h 877455"/>
                  <a:gd name="connsiteX1" fmla="*/ 369454 w 373098"/>
                  <a:gd name="connsiteY1" fmla="*/ 443346 h 877455"/>
                  <a:gd name="connsiteX2" fmla="*/ 157018 w 373098"/>
                  <a:gd name="connsiteY2" fmla="*/ 0 h 877455"/>
                </a:gdLst>
                <a:ahLst/>
                <a:cxnLst>
                  <a:cxn ang="0">
                    <a:pos x="connsiteX0" y="connsiteY0"/>
                  </a:cxn>
                  <a:cxn ang="0">
                    <a:pos x="connsiteX1" y="connsiteY1"/>
                  </a:cxn>
                  <a:cxn ang="0">
                    <a:pos x="connsiteX2" y="connsiteY2"/>
                  </a:cxn>
                </a:cxnLst>
                <a:rect l="l" t="t" r="r" b="b"/>
                <a:pathLst>
                  <a:path w="373098" h="877455">
                    <a:moveTo>
                      <a:pt x="0" y="877455"/>
                    </a:moveTo>
                    <a:cubicBezTo>
                      <a:pt x="171642" y="733521"/>
                      <a:pt x="343284" y="589588"/>
                      <a:pt x="369454" y="443346"/>
                    </a:cubicBezTo>
                    <a:cubicBezTo>
                      <a:pt x="395624" y="297104"/>
                      <a:pt x="276321" y="148552"/>
                      <a:pt x="157018"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3" name="Freihandform 62"/>
              <p:cNvSpPr/>
              <p:nvPr/>
            </p:nvSpPr>
            <p:spPr>
              <a:xfrm>
                <a:off x="6382929" y="3348719"/>
                <a:ext cx="272637" cy="277322"/>
              </a:xfrm>
              <a:custGeom>
                <a:avLst/>
                <a:gdLst>
                  <a:gd name="connsiteX0" fmla="*/ 0 w 238096"/>
                  <a:gd name="connsiteY0" fmla="*/ 58913 h 262113"/>
                  <a:gd name="connsiteX1" fmla="*/ 230909 w 238096"/>
                  <a:gd name="connsiteY1" fmla="*/ 12732 h 262113"/>
                  <a:gd name="connsiteX2" fmla="*/ 157018 w 238096"/>
                  <a:gd name="connsiteY2" fmla="*/ 262113 h 262113"/>
                </a:gdLst>
                <a:ahLst/>
                <a:cxnLst>
                  <a:cxn ang="0">
                    <a:pos x="connsiteX0" y="connsiteY0"/>
                  </a:cxn>
                  <a:cxn ang="0">
                    <a:pos x="connsiteX1" y="connsiteY1"/>
                  </a:cxn>
                  <a:cxn ang="0">
                    <a:pos x="connsiteX2" y="connsiteY2"/>
                  </a:cxn>
                </a:cxnLst>
                <a:rect l="l" t="t" r="r" b="b"/>
                <a:pathLst>
                  <a:path w="238096" h="262113">
                    <a:moveTo>
                      <a:pt x="0" y="58913"/>
                    </a:moveTo>
                    <a:cubicBezTo>
                      <a:pt x="102369" y="18889"/>
                      <a:pt x="204739" y="-21135"/>
                      <a:pt x="230909" y="12732"/>
                    </a:cubicBezTo>
                    <a:cubicBezTo>
                      <a:pt x="257079" y="46599"/>
                      <a:pt x="207048" y="154356"/>
                      <a:pt x="157018" y="262113"/>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4" name="Freihandform 63"/>
              <p:cNvSpPr/>
              <p:nvPr/>
            </p:nvSpPr>
            <p:spPr>
              <a:xfrm>
                <a:off x="6611392" y="2185257"/>
                <a:ext cx="537210" cy="1407215"/>
              </a:xfrm>
              <a:custGeom>
                <a:avLst/>
                <a:gdLst>
                  <a:gd name="connsiteX0" fmla="*/ 0 w 469151"/>
                  <a:gd name="connsiteY0" fmla="*/ 0 h 1330036"/>
                  <a:gd name="connsiteX1" fmla="*/ 461818 w 469151"/>
                  <a:gd name="connsiteY1" fmla="*/ 618836 h 1330036"/>
                  <a:gd name="connsiteX2" fmla="*/ 240146 w 469151"/>
                  <a:gd name="connsiteY2" fmla="*/ 1330036 h 1330036"/>
                </a:gdLst>
                <a:ahLst/>
                <a:cxnLst>
                  <a:cxn ang="0">
                    <a:pos x="connsiteX0" y="connsiteY0"/>
                  </a:cxn>
                  <a:cxn ang="0">
                    <a:pos x="connsiteX1" y="connsiteY1"/>
                  </a:cxn>
                  <a:cxn ang="0">
                    <a:pos x="connsiteX2" y="connsiteY2"/>
                  </a:cxn>
                </a:cxnLst>
                <a:rect l="l" t="t" r="r" b="b"/>
                <a:pathLst>
                  <a:path w="469151" h="1330036">
                    <a:moveTo>
                      <a:pt x="0" y="0"/>
                    </a:moveTo>
                    <a:cubicBezTo>
                      <a:pt x="210897" y="198581"/>
                      <a:pt x="421794" y="397163"/>
                      <a:pt x="461818" y="618836"/>
                    </a:cubicBezTo>
                    <a:cubicBezTo>
                      <a:pt x="501842" y="840509"/>
                      <a:pt x="370994" y="1085272"/>
                      <a:pt x="240146" y="1330036"/>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5" name="Freihandform 64"/>
              <p:cNvSpPr/>
              <p:nvPr/>
            </p:nvSpPr>
            <p:spPr>
              <a:xfrm>
                <a:off x="6648886" y="1955957"/>
                <a:ext cx="915858" cy="1602661"/>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nvGrpSpPr>
              <p:cNvPr id="66" name="Gruppieren 65"/>
              <p:cNvGrpSpPr/>
              <p:nvPr/>
            </p:nvGrpSpPr>
            <p:grpSpPr>
              <a:xfrm>
                <a:off x="6331799" y="1124743"/>
                <a:ext cx="2473629" cy="2514152"/>
                <a:chOff x="4139952" y="908720"/>
                <a:chExt cx="2160240" cy="2376264"/>
              </a:xfrm>
            </p:grpSpPr>
            <p:grpSp>
              <p:nvGrpSpPr>
                <p:cNvPr id="67" name="Gruppieren 66"/>
                <p:cNvGrpSpPr/>
                <p:nvPr/>
              </p:nvGrpSpPr>
              <p:grpSpPr>
                <a:xfrm>
                  <a:off x="4139952" y="908720"/>
                  <a:ext cx="2160240" cy="2376264"/>
                  <a:chOff x="4139952" y="908720"/>
                  <a:chExt cx="2160240" cy="2376264"/>
                </a:xfrm>
              </p:grpSpPr>
              <p:cxnSp>
                <p:nvCxnSpPr>
                  <p:cNvPr id="69" name="Gerade Verbindung 68"/>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1" name="Gerade Verbindung mit Pfeil 70"/>
            <p:cNvCxnSpPr/>
            <p:nvPr/>
          </p:nvCxnSpPr>
          <p:spPr bwMode="auto">
            <a:xfrm flipV="1">
              <a:off x="6386026" y="2144171"/>
              <a:ext cx="192599" cy="249925"/>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Gerade Verbindung mit Pfeil 71"/>
            <p:cNvCxnSpPr/>
            <p:nvPr/>
          </p:nvCxnSpPr>
          <p:spPr bwMode="auto">
            <a:xfrm flipV="1">
              <a:off x="6575216" y="2313778"/>
              <a:ext cx="202071" cy="227948"/>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 name="Gerade Verbindung mit Pfeil 72"/>
            <p:cNvCxnSpPr/>
            <p:nvPr/>
          </p:nvCxnSpPr>
          <p:spPr bwMode="auto">
            <a:xfrm flipV="1">
              <a:off x="6761880" y="2500992"/>
              <a:ext cx="231717" cy="22054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4" name="Gerade Verbindung mit Pfeil 73"/>
            <p:cNvCxnSpPr/>
            <p:nvPr/>
          </p:nvCxnSpPr>
          <p:spPr bwMode="auto">
            <a:xfrm flipV="1">
              <a:off x="6918790" y="2680846"/>
              <a:ext cx="250915" cy="203668"/>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 name="Gerade Verbindung mit Pfeil 74"/>
            <p:cNvCxnSpPr/>
            <p:nvPr/>
          </p:nvCxnSpPr>
          <p:spPr bwMode="auto">
            <a:xfrm flipV="1">
              <a:off x="7011053" y="2888940"/>
              <a:ext cx="301118" cy="151616"/>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6" name="Gerade Verbindung mit Pfeil 75"/>
            <p:cNvCxnSpPr/>
            <p:nvPr/>
          </p:nvCxnSpPr>
          <p:spPr bwMode="auto">
            <a:xfrm flipV="1">
              <a:off x="7063545" y="3202310"/>
              <a:ext cx="323629" cy="45376"/>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 name="Gerade Verbindung mit Pfeil 76"/>
            <p:cNvCxnSpPr/>
            <p:nvPr/>
          </p:nvCxnSpPr>
          <p:spPr bwMode="auto">
            <a:xfrm>
              <a:off x="7044625" y="3465006"/>
              <a:ext cx="317839" cy="5490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 name="Gerade Verbindung mit Pfeil 77"/>
            <p:cNvCxnSpPr/>
            <p:nvPr/>
          </p:nvCxnSpPr>
          <p:spPr bwMode="auto">
            <a:xfrm>
              <a:off x="6979166" y="3643132"/>
              <a:ext cx="296454" cy="9173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26479990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9" name="Objekt 148" hidden="1"/>
          <p:cNvGraphicFramePr>
            <a:graphicFrameLocks noChangeAspect="1"/>
          </p:cNvGraphicFramePr>
          <p:nvPr>
            <p:custDataLst>
              <p:tags r:id="rId2"/>
            </p:custDataLst>
            <p:extLst>
              <p:ext uri="{D42A27DB-BD31-4B8C-83A1-F6EECF244321}">
                <p14:modId xmlns:p14="http://schemas.microsoft.com/office/powerpoint/2010/main" val="41898131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80"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14" name="Gerade Verbindung mit Pfeil 13"/>
          <p:cNvCxnSpPr/>
          <p:nvPr/>
        </p:nvCxnSpPr>
        <p:spPr bwMode="auto">
          <a:xfrm flipV="1">
            <a:off x="6998049" y="3140577"/>
            <a:ext cx="363942" cy="383164"/>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Temperature gradient – calculation method</a:t>
            </a:r>
            <a:endParaRPr lang="de-DE" dirty="0">
              <a:solidFill>
                <a:srgbClr val="407FB7"/>
              </a:solidFill>
            </a:endParaRPr>
          </a:p>
        </p:txBody>
      </p:sp>
      <mc:AlternateContent xmlns:mc="http://schemas.openxmlformats.org/markup-compatibility/2006" xmlns:a14="http://schemas.microsoft.com/office/drawing/2010/main">
        <mc:Choice Requires="a14">
          <p:sp>
            <p:nvSpPr>
              <p:cNvPr id="148" name="Inhaltsplatzhalter 147"/>
              <p:cNvSpPr>
                <a:spLocks noGrp="1"/>
              </p:cNvSpPr>
              <p:nvPr>
                <p:ph idx="1"/>
              </p:nvPr>
            </p:nvSpPr>
            <p:spPr>
              <a:xfrm>
                <a:off x="217486" y="863600"/>
                <a:ext cx="5203566" cy="4976813"/>
              </a:xfrm>
            </p:spPr>
            <p:txBody>
              <a:bodyPr/>
              <a:lstStyle/>
              <a:p>
                <a:r>
                  <a:rPr lang="en-US" sz="1600" dirty="0" smtClean="0"/>
                  <a:t>Each line along the tool is consisted of pixels, and each pixel has a corresponding temperature (</a:t>
                </a:r>
                <a14:m>
                  <m:oMath xmlns:m="http://schemas.openxmlformats.org/officeDocument/2006/math">
                    <m:sSub>
                      <m:sSubPr>
                        <m:ctrlPr>
                          <a:rPr lang="de-DE" sz="1600" b="0" i="1" smtClean="0">
                            <a:latin typeface="Cambria Math" charset="0"/>
                          </a:rPr>
                        </m:ctrlPr>
                      </m:sSubPr>
                      <m:e>
                        <m:r>
                          <a:rPr lang="de-DE" sz="1600" b="0" i="1" smtClean="0">
                            <a:latin typeface="Cambria Math"/>
                          </a:rPr>
                          <m:t>𝑇</m:t>
                        </m:r>
                      </m:e>
                      <m:sub>
                        <m:r>
                          <a:rPr lang="de-DE" sz="1600" b="0" i="1" smtClean="0">
                            <a:latin typeface="Cambria Math"/>
                          </a:rPr>
                          <m:t>𝑖𝑗</m:t>
                        </m:r>
                      </m:sub>
                    </m:sSub>
                  </m:oMath>
                </a14:m>
                <a:r>
                  <a:rPr lang="en-US" sz="1600" dirty="0" smtClean="0"/>
                  <a:t>).</a:t>
                </a:r>
              </a:p>
              <a:p>
                <a:r>
                  <a:rPr lang="en-US" sz="1600" dirty="0" smtClean="0"/>
                  <a:t>Gradients for the red pixel on the x (</a:t>
                </a:r>
                <a14:m>
                  <m:oMath xmlns:m="http://schemas.openxmlformats.org/officeDocument/2006/math">
                    <m:sSub>
                      <m:sSubPr>
                        <m:ctrlPr>
                          <a:rPr lang="en-US" sz="1600" i="1">
                            <a:latin typeface="Cambria Math" charset="0"/>
                          </a:rPr>
                        </m:ctrlPr>
                      </m:sSubPr>
                      <m:e>
                        <m:r>
                          <a:rPr lang="en-US" sz="1600" i="1">
                            <a:latin typeface="Cambria Math"/>
                          </a:rPr>
                          <m:t>𝐺</m:t>
                        </m:r>
                      </m:e>
                      <m:sub>
                        <m:r>
                          <a:rPr lang="en-US" sz="1600" i="1">
                            <a:latin typeface="Cambria Math"/>
                          </a:rPr>
                          <m:t>𝑥</m:t>
                        </m:r>
                      </m:sub>
                    </m:sSub>
                  </m:oMath>
                </a14:m>
                <a:r>
                  <a:rPr lang="en-US" sz="1600" dirty="0" smtClean="0"/>
                  <a:t>) and y (</a:t>
                </a:r>
                <a14:m>
                  <m:oMath xmlns:m="http://schemas.openxmlformats.org/officeDocument/2006/math">
                    <m:sSub>
                      <m:sSubPr>
                        <m:ctrlPr>
                          <a:rPr lang="en-US" sz="1600" i="1">
                            <a:latin typeface="Cambria Math" charset="0"/>
                          </a:rPr>
                        </m:ctrlPr>
                      </m:sSubPr>
                      <m:e>
                        <m:r>
                          <a:rPr lang="en-US" sz="1600" i="1">
                            <a:latin typeface="Cambria Math"/>
                          </a:rPr>
                          <m:t>𝐺</m:t>
                        </m:r>
                      </m:e>
                      <m:sub>
                        <m:r>
                          <a:rPr lang="en-US" sz="1600" i="1">
                            <a:latin typeface="Cambria Math"/>
                          </a:rPr>
                          <m:t>𝑦</m:t>
                        </m:r>
                      </m:sub>
                    </m:sSub>
                  </m:oMath>
                </a14:m>
                <a:r>
                  <a:rPr lang="en-US" sz="1600" dirty="0" smtClean="0"/>
                  <a:t>) directions:</a:t>
                </a:r>
              </a:p>
              <a:p>
                <a:pPr marL="0" indent="0">
                  <a:buNone/>
                </a:pPr>
                <a:endParaRPr lang="en-US" sz="1600" dirty="0" smtClean="0"/>
              </a:p>
              <a:p>
                <a:pPr lvl="1"/>
                <a14:m>
                  <m:oMath xmlns:m="http://schemas.openxmlformats.org/officeDocument/2006/math">
                    <m:sSub>
                      <m:sSubPr>
                        <m:ctrlPr>
                          <a:rPr lang="en-US" sz="1400" b="0" i="1" smtClean="0">
                            <a:latin typeface="Cambria Math" charset="0"/>
                          </a:rPr>
                        </m:ctrlPr>
                      </m:sSubPr>
                      <m:e>
                        <m:r>
                          <a:rPr lang="en-US" sz="1400" b="0" i="1" smtClean="0">
                            <a:latin typeface="Cambria Math"/>
                          </a:rPr>
                          <m:t>𝐺</m:t>
                        </m:r>
                      </m:e>
                      <m:sub>
                        <m:r>
                          <a:rPr lang="en-US" sz="1400" b="0" i="1" smtClean="0">
                            <a:latin typeface="Cambria Math"/>
                          </a:rPr>
                          <m:t>𝑥</m:t>
                        </m:r>
                      </m:sub>
                    </m:sSub>
                    <m:r>
                      <a:rPr lang="en-US" sz="1400" b="0" i="1" smtClean="0">
                        <a:latin typeface="Cambria Math"/>
                      </a:rPr>
                      <m:t>=</m:t>
                    </m:r>
                    <m:f>
                      <m:fPr>
                        <m:ctrlPr>
                          <a:rPr lang="en-US" sz="1400" b="0" i="1" smtClean="0">
                            <a:latin typeface="Cambria Math" charset="0"/>
                          </a:rPr>
                        </m:ctrlPr>
                      </m:fPr>
                      <m:num>
                        <m:r>
                          <a:rPr lang="en-US" sz="1400" b="0" i="1" smtClean="0">
                            <a:latin typeface="Cambria Math"/>
                          </a:rPr>
                          <m:t>1</m:t>
                        </m:r>
                      </m:num>
                      <m:den>
                        <m:r>
                          <a:rPr lang="en-US" sz="1400" b="0" i="1" smtClean="0">
                            <a:latin typeface="Cambria Math"/>
                          </a:rPr>
                          <m:t>5</m:t>
                        </m:r>
                      </m:den>
                    </m:f>
                    <m:d>
                      <m:dPr>
                        <m:ctrlPr>
                          <a:rPr lang="en-US" sz="1400" b="0" i="1" smtClean="0">
                            <a:latin typeface="Cambria Math" charset="0"/>
                          </a:rPr>
                        </m:ctrlPr>
                      </m:dPr>
                      <m:e>
                        <m:f>
                          <m:fPr>
                            <m:ctrlPr>
                              <a:rPr lang="en-US" sz="1400" b="0" i="1" smtClean="0">
                                <a:latin typeface="Cambria Math" charset="0"/>
                              </a:rPr>
                            </m:ctrlPr>
                          </m:fPr>
                          <m:num>
                            <m:sSub>
                              <m:sSubPr>
                                <m:ctrlPr>
                                  <a:rPr lang="en-US" sz="1400" b="0" i="1" smtClean="0">
                                    <a:latin typeface="Cambria Math" charset="0"/>
                                  </a:rPr>
                                </m:ctrlPr>
                              </m:sSubPr>
                              <m:e>
                                <m:r>
                                  <a:rPr lang="en-US" sz="1400" b="0" i="1" smtClean="0">
                                    <a:latin typeface="Cambria Math"/>
                                  </a:rPr>
                                  <m:t>𝑇</m:t>
                                </m:r>
                              </m:e>
                              <m:sub>
                                <m:r>
                                  <a:rPr lang="en-US" sz="1400" b="0" i="1" smtClean="0">
                                    <a:latin typeface="Cambria Math"/>
                                  </a:rPr>
                                  <m:t>10</m:t>
                                </m:r>
                                <m:r>
                                  <a:rPr lang="en-US" sz="1400" b="0" i="1" smtClean="0">
                                    <a:latin typeface="Cambria Math"/>
                                  </a:rPr>
                                  <m:t>𝑥</m:t>
                                </m:r>
                              </m:sub>
                            </m:sSub>
                            <m:r>
                              <a:rPr lang="en-US" sz="1400" b="0" i="1" smtClean="0">
                                <a:latin typeface="Cambria Math"/>
                              </a:rPr>
                              <m:t>−</m:t>
                            </m:r>
                            <m:sSub>
                              <m:sSubPr>
                                <m:ctrlPr>
                                  <a:rPr lang="en-US" sz="1400" b="0" i="1" smtClean="0">
                                    <a:latin typeface="Cambria Math" charset="0"/>
                                  </a:rPr>
                                </m:ctrlPr>
                              </m:sSubPr>
                              <m:e>
                                <m:r>
                                  <a:rPr lang="en-US" sz="1400" b="0" i="1" smtClean="0">
                                    <a:latin typeface="Cambria Math"/>
                                  </a:rPr>
                                  <m:t>𝑇</m:t>
                                </m:r>
                              </m:e>
                              <m:sub>
                                <m:r>
                                  <a:rPr lang="en-US" sz="1400" b="0" i="1" smtClean="0">
                                    <a:latin typeface="Cambria Math"/>
                                  </a:rPr>
                                  <m:t>1</m:t>
                                </m:r>
                                <m:r>
                                  <a:rPr lang="en-US" sz="1400" b="0" i="1" smtClean="0">
                                    <a:latin typeface="Cambria Math"/>
                                  </a:rPr>
                                  <m:t>𝑥</m:t>
                                </m:r>
                              </m:sub>
                            </m:sSub>
                          </m:num>
                          <m:den>
                            <m:r>
                              <a:rPr lang="en-US" sz="1400" b="0" i="1" smtClean="0">
                                <a:latin typeface="Cambria Math"/>
                              </a:rPr>
                              <m:t>10</m:t>
                            </m:r>
                          </m:den>
                        </m:f>
                        <m:r>
                          <a:rPr lang="en-US" sz="1400" b="0" i="1" smtClean="0">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b="0" i="1" smtClean="0">
                                    <a:latin typeface="Cambria Math"/>
                                  </a:rPr>
                                  <m:t>9</m:t>
                                </m:r>
                                <m:r>
                                  <a:rPr lang="en-US" sz="1400" i="1">
                                    <a:latin typeface="Cambria Math"/>
                                  </a:rPr>
                                  <m:t>𝑥</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b="0" i="1" smtClean="0">
                                    <a:latin typeface="Cambria Math"/>
                                  </a:rPr>
                                  <m:t>2</m:t>
                                </m:r>
                                <m:r>
                                  <a:rPr lang="en-US" sz="1400" i="1">
                                    <a:latin typeface="Cambria Math"/>
                                  </a:rPr>
                                  <m:t>𝑥</m:t>
                                </m:r>
                              </m:sub>
                            </m:sSub>
                          </m:num>
                          <m:den>
                            <m:r>
                              <a:rPr lang="en-US" sz="1400" b="0" i="1" smtClean="0">
                                <a:latin typeface="Cambria Math"/>
                              </a:rPr>
                              <m:t>8</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b="0" i="1" smtClean="0">
                                    <a:latin typeface="Cambria Math"/>
                                  </a:rPr>
                                  <m:t>8</m:t>
                                </m:r>
                                <m:r>
                                  <a:rPr lang="en-US" sz="1400" i="1">
                                    <a:latin typeface="Cambria Math"/>
                                  </a:rPr>
                                  <m:t>𝑥</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b="0" i="1" smtClean="0">
                                    <a:latin typeface="Cambria Math"/>
                                  </a:rPr>
                                  <m:t>3</m:t>
                                </m:r>
                                <m:r>
                                  <a:rPr lang="en-US" sz="1400" i="1">
                                    <a:latin typeface="Cambria Math"/>
                                  </a:rPr>
                                  <m:t>𝑥</m:t>
                                </m:r>
                              </m:sub>
                            </m:sSub>
                          </m:num>
                          <m:den>
                            <m:r>
                              <a:rPr lang="en-US" sz="1400" b="0" i="1" smtClean="0">
                                <a:latin typeface="Cambria Math"/>
                              </a:rPr>
                              <m:t>6</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b="0" i="1" smtClean="0">
                                    <a:latin typeface="Cambria Math"/>
                                  </a:rPr>
                                  <m:t>7</m:t>
                                </m:r>
                                <m:r>
                                  <a:rPr lang="en-US" sz="1400" i="1">
                                    <a:latin typeface="Cambria Math"/>
                                  </a:rPr>
                                  <m:t>𝑥</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b="0" i="1" smtClean="0">
                                    <a:latin typeface="Cambria Math"/>
                                  </a:rPr>
                                  <m:t>4</m:t>
                                </m:r>
                                <m:r>
                                  <a:rPr lang="en-US" sz="1400" i="1">
                                    <a:latin typeface="Cambria Math"/>
                                  </a:rPr>
                                  <m:t>𝑥</m:t>
                                </m:r>
                              </m:sub>
                            </m:sSub>
                          </m:num>
                          <m:den>
                            <m:r>
                              <a:rPr lang="en-US" sz="1400" b="0" i="1" smtClean="0">
                                <a:latin typeface="Cambria Math"/>
                              </a:rPr>
                              <m:t>4</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b="0" i="1" smtClean="0">
                                    <a:latin typeface="Cambria Math"/>
                                  </a:rPr>
                                  <m:t>6</m:t>
                                </m:r>
                                <m:r>
                                  <a:rPr lang="en-US" sz="1400" i="1">
                                    <a:latin typeface="Cambria Math"/>
                                  </a:rPr>
                                  <m:t>𝑥</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b="0" i="1" smtClean="0">
                                    <a:latin typeface="Cambria Math"/>
                                  </a:rPr>
                                  <m:t>5</m:t>
                                </m:r>
                                <m:r>
                                  <a:rPr lang="en-US" sz="1400" i="1">
                                    <a:latin typeface="Cambria Math"/>
                                  </a:rPr>
                                  <m:t>𝑥</m:t>
                                </m:r>
                              </m:sub>
                            </m:sSub>
                          </m:num>
                          <m:den>
                            <m:r>
                              <a:rPr lang="en-US" sz="1400" b="0" i="1" smtClean="0">
                                <a:latin typeface="Cambria Math"/>
                              </a:rPr>
                              <m:t>2</m:t>
                            </m:r>
                          </m:den>
                        </m:f>
                      </m:e>
                    </m:d>
                  </m:oMath>
                </a14:m>
                <a:endParaRPr lang="en-US" sz="1400" dirty="0" smtClean="0"/>
              </a:p>
              <a:p>
                <a:pPr lvl="1"/>
                <a14:m>
                  <m:oMath xmlns:m="http://schemas.openxmlformats.org/officeDocument/2006/math">
                    <m:sSub>
                      <m:sSubPr>
                        <m:ctrlPr>
                          <a:rPr lang="en-US" sz="1400" i="1">
                            <a:latin typeface="Cambria Math" charset="0"/>
                          </a:rPr>
                        </m:ctrlPr>
                      </m:sSubPr>
                      <m:e>
                        <m:r>
                          <a:rPr lang="en-US" sz="1400" i="1">
                            <a:latin typeface="Cambria Math"/>
                          </a:rPr>
                          <m:t>𝐺</m:t>
                        </m:r>
                      </m:e>
                      <m:sub>
                        <m:r>
                          <a:rPr lang="en-US" sz="1400" b="0" i="1" smtClean="0">
                            <a:latin typeface="Cambria Math"/>
                          </a:rPr>
                          <m:t>𝑦</m:t>
                        </m:r>
                      </m:sub>
                    </m:sSub>
                    <m:r>
                      <a:rPr lang="en-US" sz="1400" i="1">
                        <a:latin typeface="Cambria Math"/>
                      </a:rPr>
                      <m:t>=</m:t>
                    </m:r>
                    <m:f>
                      <m:fPr>
                        <m:ctrlPr>
                          <a:rPr lang="en-US" sz="1400" i="1">
                            <a:latin typeface="Cambria Math" charset="0"/>
                          </a:rPr>
                        </m:ctrlPr>
                      </m:fPr>
                      <m:num>
                        <m:r>
                          <a:rPr lang="en-US" sz="1400" i="1">
                            <a:latin typeface="Cambria Math"/>
                          </a:rPr>
                          <m:t>1</m:t>
                        </m:r>
                      </m:num>
                      <m:den>
                        <m:r>
                          <a:rPr lang="en-US" sz="1400" i="1">
                            <a:latin typeface="Cambria Math"/>
                          </a:rPr>
                          <m:t>5</m:t>
                        </m:r>
                      </m:den>
                    </m:f>
                    <m:d>
                      <m:dPr>
                        <m:ctrlPr>
                          <a:rPr lang="en-US" sz="1400" i="1">
                            <a:latin typeface="Cambria Math" charset="0"/>
                          </a:rPr>
                        </m:ctrlPr>
                      </m:dPr>
                      <m:e>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i="1">
                                    <a:latin typeface="Cambria Math"/>
                                  </a:rPr>
                                  <m:t>10</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1</m:t>
                                </m:r>
                                <m:r>
                                  <a:rPr lang="en-US" sz="1400" b="0" i="1" smtClean="0">
                                    <a:latin typeface="Cambria Math"/>
                                  </a:rPr>
                                  <m:t>𝑦</m:t>
                                </m:r>
                              </m:sub>
                            </m:sSub>
                          </m:num>
                          <m:den>
                            <m:r>
                              <a:rPr lang="en-US" sz="1400" i="1">
                                <a:latin typeface="Cambria Math"/>
                              </a:rPr>
                              <m:t>10</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i="1">
                                    <a:latin typeface="Cambria Math"/>
                                  </a:rPr>
                                  <m:t>9</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2</m:t>
                                </m:r>
                                <m:r>
                                  <a:rPr lang="en-US" sz="1400" b="0" i="1" smtClean="0">
                                    <a:latin typeface="Cambria Math"/>
                                  </a:rPr>
                                  <m:t>𝑦</m:t>
                                </m:r>
                              </m:sub>
                            </m:sSub>
                          </m:num>
                          <m:den>
                            <m:r>
                              <a:rPr lang="en-US" sz="1400" i="1">
                                <a:latin typeface="Cambria Math"/>
                              </a:rPr>
                              <m:t>8</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i="1">
                                    <a:latin typeface="Cambria Math"/>
                                  </a:rPr>
                                  <m:t>8</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3</m:t>
                                </m:r>
                                <m:r>
                                  <a:rPr lang="en-US" sz="1400" b="0" i="1" smtClean="0">
                                    <a:latin typeface="Cambria Math"/>
                                  </a:rPr>
                                  <m:t>𝑦</m:t>
                                </m:r>
                              </m:sub>
                            </m:sSub>
                          </m:num>
                          <m:den>
                            <m:r>
                              <a:rPr lang="en-US" sz="1400" i="1">
                                <a:latin typeface="Cambria Math"/>
                              </a:rPr>
                              <m:t>6</m:t>
                            </m:r>
                          </m:den>
                        </m:f>
                        <m:r>
                          <a:rPr lang="en-US" sz="1400" i="1">
                            <a:latin typeface="Cambria Math"/>
                          </a:rPr>
                          <m:t>+</m:t>
                        </m:r>
                        <m:f>
                          <m:fPr>
                            <m:ctrlPr>
                              <a:rPr lang="en-US" sz="1400" i="1">
                                <a:latin typeface="Cambria Math" charset="0"/>
                              </a:rPr>
                            </m:ctrlPr>
                          </m:fPr>
                          <m:num>
                            <m:sSub>
                              <m:sSubPr>
                                <m:ctrlPr>
                                  <a:rPr lang="en-US" sz="1400" i="1">
                                    <a:latin typeface="Cambria Math" charset="0"/>
                                  </a:rPr>
                                </m:ctrlPr>
                              </m:sSubPr>
                              <m:e>
                                <m:r>
                                  <a:rPr lang="en-US" sz="1400" i="1">
                                    <a:latin typeface="Cambria Math"/>
                                  </a:rPr>
                                  <m:t>𝑇</m:t>
                                </m:r>
                              </m:e>
                              <m:sub>
                                <m:r>
                                  <a:rPr lang="en-US" sz="1400" i="1">
                                    <a:latin typeface="Cambria Math"/>
                                  </a:rPr>
                                  <m:t>7</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4</m:t>
                                </m:r>
                                <m:r>
                                  <a:rPr lang="en-US" sz="1400" b="0" i="1" smtClean="0">
                                    <a:latin typeface="Cambria Math"/>
                                  </a:rPr>
                                  <m:t>𝑦</m:t>
                                </m:r>
                              </m:sub>
                            </m:sSub>
                          </m:num>
                          <m:den>
                            <m:r>
                              <a:rPr lang="en-US" sz="1400" i="1">
                                <a:latin typeface="Cambria Math"/>
                              </a:rPr>
                              <m:t>4</m:t>
                            </m:r>
                          </m:den>
                        </m:f>
                        <m:r>
                          <a:rPr lang="en-US" sz="1400" i="1">
                            <a:latin typeface="Cambria Math"/>
                          </a:rPr>
                          <m:t>+</m:t>
                        </m:r>
                        <m:f>
                          <m:fPr>
                            <m:ctrlPr>
                              <a:rPr lang="en-US" sz="1400" i="1">
                                <a:latin typeface="Cambria Math" charset="0"/>
                              </a:rPr>
                            </m:ctrlPr>
                          </m:fPr>
                          <m:num>
                            <m:sSub>
                              <m:sSubPr>
                                <m:ctrlPr>
                                  <a:rPr lang="en-US" sz="1400" i="1" smtClean="0">
                                    <a:latin typeface="Cambria Math" charset="0"/>
                                  </a:rPr>
                                </m:ctrlPr>
                              </m:sSubPr>
                              <m:e>
                                <m:r>
                                  <a:rPr lang="en-US" sz="1400" i="1">
                                    <a:latin typeface="Cambria Math"/>
                                  </a:rPr>
                                  <m:t>𝑇</m:t>
                                </m:r>
                              </m:e>
                              <m:sub>
                                <m:r>
                                  <a:rPr lang="en-US" sz="1400" i="1">
                                    <a:latin typeface="Cambria Math"/>
                                  </a:rPr>
                                  <m:t>6</m:t>
                                </m:r>
                                <m:r>
                                  <a:rPr lang="en-US" sz="1400" b="0" i="1" smtClean="0">
                                    <a:latin typeface="Cambria Math"/>
                                  </a:rPr>
                                  <m:t>𝑦</m:t>
                                </m:r>
                              </m:sub>
                            </m:sSub>
                            <m:r>
                              <a:rPr lang="en-US" sz="1400" i="1">
                                <a:latin typeface="Cambria Math"/>
                              </a:rPr>
                              <m:t>−</m:t>
                            </m:r>
                            <m:sSub>
                              <m:sSubPr>
                                <m:ctrlPr>
                                  <a:rPr lang="en-US" sz="1400" i="1">
                                    <a:latin typeface="Cambria Math" charset="0"/>
                                  </a:rPr>
                                </m:ctrlPr>
                              </m:sSubPr>
                              <m:e>
                                <m:r>
                                  <a:rPr lang="en-US" sz="1400" i="1">
                                    <a:latin typeface="Cambria Math"/>
                                  </a:rPr>
                                  <m:t>𝑇</m:t>
                                </m:r>
                              </m:e>
                              <m:sub>
                                <m:r>
                                  <a:rPr lang="en-US" sz="1400" i="1">
                                    <a:latin typeface="Cambria Math"/>
                                  </a:rPr>
                                  <m:t>5</m:t>
                                </m:r>
                                <m:r>
                                  <a:rPr lang="en-US" sz="1400" b="0" i="1" smtClean="0">
                                    <a:latin typeface="Cambria Math"/>
                                  </a:rPr>
                                  <m:t>𝑦</m:t>
                                </m:r>
                              </m:sub>
                            </m:sSub>
                          </m:num>
                          <m:den>
                            <m:r>
                              <a:rPr lang="en-US" sz="1400" i="1">
                                <a:latin typeface="Cambria Math"/>
                              </a:rPr>
                              <m:t>2</m:t>
                            </m:r>
                          </m:den>
                        </m:f>
                      </m:e>
                    </m:d>
                  </m:oMath>
                </a14:m>
                <a:endParaRPr lang="en-US" sz="1400" dirty="0" smtClean="0"/>
              </a:p>
              <a:p>
                <a:pPr marL="228600" lvl="1" indent="0">
                  <a:buNone/>
                </a:pPr>
                <a:endParaRPr lang="en-US" sz="1400" dirty="0" smtClean="0"/>
              </a:p>
              <a:p>
                <a:r>
                  <a:rPr lang="en-US" sz="1600" dirty="0" smtClean="0"/>
                  <a:t>The resultant vector for </a:t>
                </a:r>
                <a14:m>
                  <m:oMath xmlns:m="http://schemas.openxmlformats.org/officeDocument/2006/math">
                    <m:sSub>
                      <m:sSubPr>
                        <m:ctrlPr>
                          <a:rPr lang="de-DE" sz="1600" b="0" i="1" smtClean="0">
                            <a:latin typeface="Cambria Math" charset="0"/>
                          </a:rPr>
                        </m:ctrlPr>
                      </m:sSubPr>
                      <m:e>
                        <m:r>
                          <a:rPr lang="de-DE" sz="1600" b="0" i="1" smtClean="0">
                            <a:latin typeface="Cambria Math"/>
                          </a:rPr>
                          <m:t>𝐺</m:t>
                        </m:r>
                      </m:e>
                      <m:sub>
                        <m:r>
                          <a:rPr lang="de-DE" sz="1600" b="0" i="1" smtClean="0">
                            <a:latin typeface="Cambria Math"/>
                          </a:rPr>
                          <m:t>𝑥</m:t>
                        </m:r>
                      </m:sub>
                    </m:sSub>
                  </m:oMath>
                </a14:m>
                <a:r>
                  <a:rPr lang="en-US" sz="1600" dirty="0" smtClean="0">
                    <a:effectLst/>
                  </a:rPr>
                  <a:t> and </a:t>
                </a:r>
                <a14:m>
                  <m:oMath xmlns:m="http://schemas.openxmlformats.org/officeDocument/2006/math">
                    <m:sSub>
                      <m:sSubPr>
                        <m:ctrlPr>
                          <a:rPr lang="de-DE" sz="1600" b="0" i="1" smtClean="0">
                            <a:effectLst/>
                            <a:latin typeface="Cambria Math" charset="0"/>
                          </a:rPr>
                        </m:ctrlPr>
                      </m:sSubPr>
                      <m:e>
                        <m:r>
                          <a:rPr lang="de-DE" sz="1600" b="0" i="1" smtClean="0">
                            <a:effectLst/>
                            <a:latin typeface="Cambria Math"/>
                          </a:rPr>
                          <m:t>𝐺</m:t>
                        </m:r>
                      </m:e>
                      <m:sub>
                        <m:r>
                          <a:rPr lang="de-DE" sz="1600" b="0" i="1" smtClean="0">
                            <a:effectLst/>
                            <a:latin typeface="Cambria Math"/>
                          </a:rPr>
                          <m:t>𝑦</m:t>
                        </m:r>
                      </m:sub>
                    </m:sSub>
                  </m:oMath>
                </a14:m>
                <a:r>
                  <a:rPr lang="en-US" sz="1600" dirty="0" smtClean="0">
                    <a:effectLst/>
                  </a:rPr>
                  <a:t> is normal to the isotherm line </a:t>
                </a:r>
                <a:r>
                  <a:rPr lang="en-US" sz="1600" dirty="0" smtClean="0"/>
                  <a:t>on the pixel that it was calculated. So, the total gradient that crosses the line is:</a:t>
                </a:r>
              </a:p>
              <a:p>
                <a:pPr lvl="1"/>
                <a14:m>
                  <m:oMath xmlns:m="http://schemas.openxmlformats.org/officeDocument/2006/math">
                    <m:sSub>
                      <m:sSubPr>
                        <m:ctrlPr>
                          <a:rPr lang="de-DE" sz="1400" b="0" i="1" smtClean="0">
                            <a:effectLst/>
                            <a:latin typeface="Cambria Math" charset="0"/>
                          </a:rPr>
                        </m:ctrlPr>
                      </m:sSubPr>
                      <m:e>
                        <m:r>
                          <a:rPr lang="de-DE" sz="1400" b="0" i="1" smtClean="0">
                            <a:effectLst/>
                            <a:latin typeface="Cambria Math"/>
                          </a:rPr>
                          <m:t>𝐺</m:t>
                        </m:r>
                      </m:e>
                      <m:sub>
                        <m:r>
                          <a:rPr lang="de-DE" sz="1400" b="0" i="1" smtClean="0">
                            <a:effectLst/>
                            <a:latin typeface="Cambria Math"/>
                          </a:rPr>
                          <m:t>𝑡𝑜𝑡𝑎𝑙</m:t>
                        </m:r>
                      </m:sub>
                    </m:sSub>
                    <m:r>
                      <a:rPr lang="de-DE" sz="1400" b="0" i="1" smtClean="0">
                        <a:effectLst/>
                        <a:latin typeface="Cambria Math"/>
                      </a:rPr>
                      <m:t>=</m:t>
                    </m:r>
                    <m:rad>
                      <m:radPr>
                        <m:degHide m:val="on"/>
                        <m:ctrlPr>
                          <a:rPr lang="de-DE" sz="1400" b="0" i="1" smtClean="0">
                            <a:effectLst/>
                            <a:latin typeface="Cambria Math" charset="0"/>
                          </a:rPr>
                        </m:ctrlPr>
                      </m:radPr>
                      <m:deg/>
                      <m:e>
                        <m:sSubSup>
                          <m:sSubSupPr>
                            <m:ctrlPr>
                              <a:rPr lang="de-DE" sz="1400" b="0" i="1" smtClean="0">
                                <a:effectLst/>
                                <a:latin typeface="Cambria Math" charset="0"/>
                              </a:rPr>
                            </m:ctrlPr>
                          </m:sSubSupPr>
                          <m:e>
                            <m:r>
                              <a:rPr lang="de-DE" sz="1400" b="0" i="1" smtClean="0">
                                <a:effectLst/>
                                <a:latin typeface="Cambria Math"/>
                              </a:rPr>
                              <m:t>𝐺</m:t>
                            </m:r>
                          </m:e>
                          <m:sub>
                            <m:r>
                              <a:rPr lang="de-DE" sz="1400" b="0" i="1" smtClean="0">
                                <a:effectLst/>
                                <a:latin typeface="Cambria Math"/>
                              </a:rPr>
                              <m:t>𝑥</m:t>
                            </m:r>
                          </m:sub>
                          <m:sup>
                            <m:r>
                              <a:rPr lang="de-DE" sz="1400" b="0" i="1" smtClean="0">
                                <a:effectLst/>
                                <a:latin typeface="Cambria Math"/>
                              </a:rPr>
                              <m:t>2</m:t>
                            </m:r>
                          </m:sup>
                        </m:sSubSup>
                        <m:r>
                          <a:rPr lang="de-DE" sz="1400" b="0" i="1" smtClean="0">
                            <a:effectLst/>
                            <a:latin typeface="Cambria Math"/>
                          </a:rPr>
                          <m:t>+</m:t>
                        </m:r>
                        <m:sSubSup>
                          <m:sSubSupPr>
                            <m:ctrlPr>
                              <a:rPr lang="de-DE" sz="1400" b="0" i="1" smtClean="0">
                                <a:effectLst/>
                                <a:latin typeface="Cambria Math" charset="0"/>
                              </a:rPr>
                            </m:ctrlPr>
                          </m:sSubSupPr>
                          <m:e>
                            <m:r>
                              <a:rPr lang="de-DE" sz="1400" b="0" i="1" smtClean="0">
                                <a:effectLst/>
                                <a:latin typeface="Cambria Math"/>
                              </a:rPr>
                              <m:t>𝐺</m:t>
                            </m:r>
                          </m:e>
                          <m:sub>
                            <m:r>
                              <a:rPr lang="de-DE" sz="1400" b="0" i="1" smtClean="0">
                                <a:effectLst/>
                                <a:latin typeface="Cambria Math"/>
                              </a:rPr>
                              <m:t>𝑦</m:t>
                            </m:r>
                          </m:sub>
                          <m:sup>
                            <m:r>
                              <a:rPr lang="de-DE" sz="1400" b="0" i="1" smtClean="0">
                                <a:effectLst/>
                                <a:latin typeface="Cambria Math"/>
                              </a:rPr>
                              <m:t>2</m:t>
                            </m:r>
                          </m:sup>
                        </m:sSubSup>
                      </m:e>
                    </m:rad>
                  </m:oMath>
                </a14:m>
                <a:endParaRPr lang="en-US" sz="1400" dirty="0">
                  <a:effectLst/>
                </a:endParaRPr>
              </a:p>
            </p:txBody>
          </p:sp>
        </mc:Choice>
        <mc:Fallback xmlns="">
          <p:sp>
            <p:nvSpPr>
              <p:cNvPr id="148" name="Inhaltsplatzhalter 147"/>
              <p:cNvSpPr>
                <a:spLocks noGrp="1" noRot="1" noChangeAspect="1" noMove="1" noResize="1" noEditPoints="1" noAdjustHandles="1" noChangeArrowheads="1" noChangeShapeType="1" noTextEdit="1"/>
              </p:cNvSpPr>
              <p:nvPr>
                <p:ph idx="1"/>
              </p:nvPr>
            </p:nvSpPr>
            <p:spPr>
              <a:xfrm>
                <a:off x="217486" y="863600"/>
                <a:ext cx="5203566" cy="4976813"/>
              </a:xfrm>
              <a:blipFill rotWithShape="1">
                <a:blip r:embed="rId6"/>
                <a:stretch>
                  <a:fillRect l="-1993" t="-1348"/>
                </a:stretch>
              </a:blipFill>
            </p:spPr>
            <p:txBody>
              <a:bodyPr/>
              <a:lstStyle/>
              <a:p>
                <a:r>
                  <a:rPr lang="de-DE">
                    <a:noFill/>
                  </a:rPr>
                  <a:t> </a:t>
                </a:r>
              </a:p>
            </p:txBody>
          </p:sp>
        </mc:Fallback>
      </mc:AlternateContent>
      <p:grpSp>
        <p:nvGrpSpPr>
          <p:cNvPr id="2" name="Gruppieren 1"/>
          <p:cNvGrpSpPr/>
          <p:nvPr/>
        </p:nvGrpSpPr>
        <p:grpSpPr>
          <a:xfrm>
            <a:off x="8131577" y="822214"/>
            <a:ext cx="1600378" cy="1709155"/>
            <a:chOff x="8131577" y="822214"/>
            <a:chExt cx="1600378" cy="1709155"/>
          </a:xfrm>
        </p:grpSpPr>
        <p:grpSp>
          <p:nvGrpSpPr>
            <p:cNvPr id="7" name="Gruppieren 6"/>
            <p:cNvGrpSpPr/>
            <p:nvPr/>
          </p:nvGrpSpPr>
          <p:grpSpPr>
            <a:xfrm>
              <a:off x="8131577" y="822214"/>
              <a:ext cx="1600378" cy="1709155"/>
              <a:chOff x="8131577" y="822214"/>
              <a:chExt cx="1600378" cy="1709155"/>
            </a:xfrm>
          </p:grpSpPr>
          <p:sp>
            <p:nvSpPr>
              <p:cNvPr id="82" name="Freihandform 81"/>
              <p:cNvSpPr/>
              <p:nvPr/>
            </p:nvSpPr>
            <p:spPr>
              <a:xfrm>
                <a:off x="8336725" y="1387285"/>
                <a:ext cx="592538" cy="1089511"/>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nvGrpSpPr>
              <p:cNvPr id="83" name="Gruppieren 82"/>
              <p:cNvGrpSpPr/>
              <p:nvPr/>
            </p:nvGrpSpPr>
            <p:grpSpPr>
              <a:xfrm>
                <a:off x="8131577" y="822214"/>
                <a:ext cx="1600378" cy="1709155"/>
                <a:chOff x="4139952" y="908720"/>
                <a:chExt cx="2160240" cy="2376264"/>
              </a:xfrm>
            </p:grpSpPr>
            <p:grpSp>
              <p:nvGrpSpPr>
                <p:cNvPr id="84" name="Gruppieren 83"/>
                <p:cNvGrpSpPr/>
                <p:nvPr/>
              </p:nvGrpSpPr>
              <p:grpSpPr>
                <a:xfrm>
                  <a:off x="4139952" y="908720"/>
                  <a:ext cx="2160240" cy="2376264"/>
                  <a:chOff x="4139952" y="908720"/>
                  <a:chExt cx="2160240" cy="2376264"/>
                </a:xfrm>
              </p:grpSpPr>
              <p:cxnSp>
                <p:nvCxnSpPr>
                  <p:cNvPr id="86" name="Gerade Verbindung 85"/>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5"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Rechteck 2"/>
            <p:cNvSpPr/>
            <p:nvPr/>
          </p:nvSpPr>
          <p:spPr bwMode="auto">
            <a:xfrm flipV="1">
              <a:off x="8782568" y="1806724"/>
              <a:ext cx="48054" cy="45720"/>
            </a:xfrm>
            <a:prstGeom prst="rect">
              <a:avLst/>
            </a:prstGeom>
            <a:solidFill>
              <a:srgbClr val="C00000"/>
            </a:solidFill>
            <a:ln w="10795" cap="flat" cmpd="sng" algn="ctr">
              <a:solidFill>
                <a:srgbClr val="C00000"/>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18" name="Rechteck 17"/>
            <p:cNvSpPr/>
            <p:nvPr/>
          </p:nvSpPr>
          <p:spPr bwMode="auto">
            <a:xfrm>
              <a:off x="8710560" y="1733549"/>
              <a:ext cx="192070" cy="192070"/>
            </a:xfrm>
            <a:prstGeom prst="rect">
              <a:avLst/>
            </a:prstGeom>
            <a:no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87" name="Textfeld 86"/>
            <p:cNvSpPr txBox="1"/>
            <p:nvPr/>
          </p:nvSpPr>
          <p:spPr>
            <a:xfrm>
              <a:off x="9022706" y="961367"/>
              <a:ext cx="628102" cy="369332"/>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Tool</a:t>
              </a:r>
              <a:endParaRPr lang="en-US" dirty="0">
                <a:latin typeface="Times New Roman" panose="02020603050405020304" pitchFamily="18" charset="0"/>
                <a:cs typeface="Times New Roman" panose="02020603050405020304" pitchFamily="18" charset="0"/>
              </a:endParaRPr>
            </a:p>
          </p:txBody>
        </p:sp>
      </p:grpSp>
      <p:grpSp>
        <p:nvGrpSpPr>
          <p:cNvPr id="5" name="Gruppieren 4"/>
          <p:cNvGrpSpPr/>
          <p:nvPr/>
        </p:nvGrpSpPr>
        <p:grpSpPr>
          <a:xfrm>
            <a:off x="4880992" y="1901519"/>
            <a:ext cx="3671683" cy="3831737"/>
            <a:chOff x="5504434" y="1541479"/>
            <a:chExt cx="3671683" cy="3831737"/>
          </a:xfrm>
        </p:grpSpPr>
        <p:sp>
          <p:nvSpPr>
            <p:cNvPr id="90" name="Freihandform 89"/>
            <p:cNvSpPr/>
            <p:nvPr/>
          </p:nvSpPr>
          <p:spPr>
            <a:xfrm>
              <a:off x="6079351" y="2130760"/>
              <a:ext cx="1833240" cy="3242456"/>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25" name="Rechteck 24"/>
            <p:cNvSpPr/>
            <p:nvPr/>
          </p:nvSpPr>
          <p:spPr bwMode="auto">
            <a:xfrm>
              <a:off x="7319662" y="3164200"/>
              <a:ext cx="296674" cy="289281"/>
            </a:xfrm>
            <a:prstGeom prst="rect">
              <a:avLst/>
            </a:prstGeom>
            <a:solidFill>
              <a:srgbClr val="C00000"/>
            </a:solidFill>
            <a:ln w="10795" cap="flat" cmpd="sng" algn="ctr">
              <a:solidFill>
                <a:schemeClr val="accent2"/>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6" name="Rechteck 25"/>
            <p:cNvSpPr/>
            <p:nvPr/>
          </p:nvSpPr>
          <p:spPr bwMode="auto">
            <a:xfrm>
              <a:off x="7616336"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7" name="Rechteck 26"/>
            <p:cNvSpPr/>
            <p:nvPr/>
          </p:nvSpPr>
          <p:spPr bwMode="auto">
            <a:xfrm>
              <a:off x="7022989"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8" name="Rechteck 27"/>
            <p:cNvSpPr/>
            <p:nvPr/>
          </p:nvSpPr>
          <p:spPr bwMode="auto">
            <a:xfrm>
              <a:off x="6726315"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9" name="Rechteck 28"/>
            <p:cNvSpPr/>
            <p:nvPr/>
          </p:nvSpPr>
          <p:spPr bwMode="auto">
            <a:xfrm>
              <a:off x="7913640"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0" name="Rechteck 29"/>
            <p:cNvSpPr/>
            <p:nvPr/>
          </p:nvSpPr>
          <p:spPr bwMode="auto">
            <a:xfrm>
              <a:off x="8212609"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4" name="Rechteck 33"/>
            <p:cNvSpPr/>
            <p:nvPr/>
          </p:nvSpPr>
          <p:spPr bwMode="auto">
            <a:xfrm>
              <a:off x="8509282"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7" name="Rechteck 36"/>
            <p:cNvSpPr/>
            <p:nvPr/>
          </p:nvSpPr>
          <p:spPr bwMode="auto">
            <a:xfrm>
              <a:off x="6429641"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8" name="Rechteck 37"/>
            <p:cNvSpPr/>
            <p:nvPr/>
          </p:nvSpPr>
          <p:spPr bwMode="auto">
            <a:xfrm>
              <a:off x="8803244"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9" name="Rechteck 38"/>
            <p:cNvSpPr/>
            <p:nvPr/>
          </p:nvSpPr>
          <p:spPr bwMode="auto">
            <a:xfrm>
              <a:off x="6134436"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0" name="Rechteck 39"/>
            <p:cNvSpPr/>
            <p:nvPr/>
          </p:nvSpPr>
          <p:spPr bwMode="auto">
            <a:xfrm>
              <a:off x="5837762"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4" name="Rechteck 43"/>
            <p:cNvSpPr/>
            <p:nvPr/>
          </p:nvSpPr>
          <p:spPr bwMode="auto">
            <a:xfrm rot="5400000">
              <a:off x="7323463" y="3452557"/>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5" name="Rechteck 44"/>
            <p:cNvSpPr/>
            <p:nvPr/>
          </p:nvSpPr>
          <p:spPr bwMode="auto">
            <a:xfrm rot="5400000">
              <a:off x="7324946" y="2868206"/>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6" name="Rechteck 45"/>
            <p:cNvSpPr/>
            <p:nvPr/>
          </p:nvSpPr>
          <p:spPr bwMode="auto">
            <a:xfrm rot="5400000">
              <a:off x="7324946" y="2578925"/>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7" name="Rechteck 46"/>
            <p:cNvSpPr/>
            <p:nvPr/>
          </p:nvSpPr>
          <p:spPr bwMode="auto">
            <a:xfrm rot="5400000">
              <a:off x="7323463" y="3741838"/>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8" name="Rechteck 47"/>
            <p:cNvSpPr/>
            <p:nvPr/>
          </p:nvSpPr>
          <p:spPr bwMode="auto">
            <a:xfrm rot="5400000">
              <a:off x="7323463" y="4031120"/>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9" name="Rechteck 48"/>
            <p:cNvSpPr/>
            <p:nvPr/>
          </p:nvSpPr>
          <p:spPr bwMode="auto">
            <a:xfrm rot="5400000">
              <a:off x="7323463" y="4320401"/>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0" name="Rechteck 49"/>
            <p:cNvSpPr/>
            <p:nvPr/>
          </p:nvSpPr>
          <p:spPr bwMode="auto">
            <a:xfrm rot="5400000">
              <a:off x="7324946" y="2289643"/>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1" name="Rechteck 50"/>
            <p:cNvSpPr/>
            <p:nvPr/>
          </p:nvSpPr>
          <p:spPr bwMode="auto">
            <a:xfrm rot="5400000">
              <a:off x="7323463" y="4602811"/>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2" name="Rechteck 51"/>
            <p:cNvSpPr/>
            <p:nvPr/>
          </p:nvSpPr>
          <p:spPr bwMode="auto">
            <a:xfrm rot="5400000">
              <a:off x="7324946" y="2001795"/>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3" name="Rechteck 52"/>
            <p:cNvSpPr/>
            <p:nvPr/>
          </p:nvSpPr>
          <p:spPr bwMode="auto">
            <a:xfrm rot="5400000">
              <a:off x="7324946" y="1712513"/>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56" name="Textfeld 55"/>
                <p:cNvSpPr txBox="1"/>
                <p:nvPr/>
              </p:nvSpPr>
              <p:spPr>
                <a:xfrm>
                  <a:off x="5781092"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1</m:t>
                            </m:r>
                            <m:r>
                              <a:rPr lang="de-DE" sz="1200" b="0" i="1" smtClean="0">
                                <a:latin typeface="Cambria Math"/>
                              </a:rPr>
                              <m:t>𝑥</m:t>
                            </m:r>
                          </m:sub>
                        </m:sSub>
                      </m:oMath>
                    </m:oMathPara>
                  </a14:m>
                  <a:endParaRPr lang="de-DE" sz="1200" dirty="0"/>
                </a:p>
              </p:txBody>
            </p:sp>
          </mc:Choice>
          <mc:Fallback xmlns="">
            <p:sp>
              <p:nvSpPr>
                <p:cNvPr id="56" name="Textfeld 55"/>
                <p:cNvSpPr txBox="1">
                  <a:spLocks noRot="1" noChangeAspect="1" noMove="1" noResize="1" noEditPoints="1" noAdjustHandles="1" noChangeArrowheads="1" noChangeShapeType="1" noTextEdit="1"/>
                </p:cNvSpPr>
                <p:nvPr/>
              </p:nvSpPr>
              <p:spPr>
                <a:xfrm>
                  <a:off x="5781092" y="3163006"/>
                  <a:ext cx="432048" cy="276999"/>
                </a:xfrm>
                <a:prstGeom prst="rect">
                  <a:avLst/>
                </a:prstGeom>
                <a:blipFill rotWithShape="1">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9" name="Textfeld 128"/>
                <p:cNvSpPr txBox="1"/>
                <p:nvPr/>
              </p:nvSpPr>
              <p:spPr>
                <a:xfrm>
                  <a:off x="6079351"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2</m:t>
                            </m:r>
                            <m:r>
                              <a:rPr lang="de-DE" sz="1200" b="0" i="1" smtClean="0">
                                <a:latin typeface="Cambria Math"/>
                              </a:rPr>
                              <m:t>𝑥</m:t>
                            </m:r>
                          </m:sub>
                        </m:sSub>
                      </m:oMath>
                    </m:oMathPara>
                  </a14:m>
                  <a:endParaRPr lang="de-DE" sz="1200" dirty="0"/>
                </a:p>
              </p:txBody>
            </p:sp>
          </mc:Choice>
          <mc:Fallback xmlns="">
            <p:sp>
              <p:nvSpPr>
                <p:cNvPr id="129" name="Textfeld 128"/>
                <p:cNvSpPr txBox="1">
                  <a:spLocks noRot="1" noChangeAspect="1" noMove="1" noResize="1" noEditPoints="1" noAdjustHandles="1" noChangeArrowheads="1" noChangeShapeType="1" noTextEdit="1"/>
                </p:cNvSpPr>
                <p:nvPr/>
              </p:nvSpPr>
              <p:spPr>
                <a:xfrm>
                  <a:off x="6079351" y="3163006"/>
                  <a:ext cx="432048" cy="276999"/>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0" name="Textfeld 129"/>
                <p:cNvSpPr txBox="1"/>
                <p:nvPr/>
              </p:nvSpPr>
              <p:spPr>
                <a:xfrm>
                  <a:off x="6361954"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3</m:t>
                            </m:r>
                            <m:r>
                              <a:rPr lang="de-DE" sz="1200" b="0" i="1" smtClean="0">
                                <a:latin typeface="Cambria Math"/>
                              </a:rPr>
                              <m:t>𝑥</m:t>
                            </m:r>
                          </m:sub>
                        </m:sSub>
                      </m:oMath>
                    </m:oMathPara>
                  </a14:m>
                  <a:endParaRPr lang="de-DE" sz="1200" dirty="0"/>
                </a:p>
              </p:txBody>
            </p:sp>
          </mc:Choice>
          <mc:Fallback xmlns="">
            <p:sp>
              <p:nvSpPr>
                <p:cNvPr id="130" name="Textfeld 129"/>
                <p:cNvSpPr txBox="1">
                  <a:spLocks noRot="1" noChangeAspect="1" noMove="1" noResize="1" noEditPoints="1" noAdjustHandles="1" noChangeArrowheads="1" noChangeShapeType="1" noTextEdit="1"/>
                </p:cNvSpPr>
                <p:nvPr/>
              </p:nvSpPr>
              <p:spPr>
                <a:xfrm>
                  <a:off x="6361954" y="3163006"/>
                  <a:ext cx="432048" cy="276999"/>
                </a:xfrm>
                <a:prstGeom prst="rect">
                  <a:avLst/>
                </a:prstGeom>
                <a:blipFill rotWithShape="1">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1" name="Textfeld 130"/>
                <p:cNvSpPr txBox="1"/>
                <p:nvPr/>
              </p:nvSpPr>
              <p:spPr>
                <a:xfrm>
                  <a:off x="6658628" y="3165968"/>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4</m:t>
                            </m:r>
                            <m:r>
                              <a:rPr lang="de-DE" sz="1200" b="0" i="1" smtClean="0">
                                <a:latin typeface="Cambria Math"/>
                              </a:rPr>
                              <m:t>𝑥</m:t>
                            </m:r>
                          </m:sub>
                        </m:sSub>
                      </m:oMath>
                    </m:oMathPara>
                  </a14:m>
                  <a:endParaRPr lang="de-DE" sz="1200" dirty="0"/>
                </a:p>
              </p:txBody>
            </p:sp>
          </mc:Choice>
          <mc:Fallback xmlns="">
            <p:sp>
              <p:nvSpPr>
                <p:cNvPr id="131" name="Textfeld 130"/>
                <p:cNvSpPr txBox="1">
                  <a:spLocks noRot="1" noChangeAspect="1" noMove="1" noResize="1" noEditPoints="1" noAdjustHandles="1" noChangeArrowheads="1" noChangeShapeType="1" noTextEdit="1"/>
                </p:cNvSpPr>
                <p:nvPr/>
              </p:nvSpPr>
              <p:spPr>
                <a:xfrm>
                  <a:off x="6658628" y="3165968"/>
                  <a:ext cx="432048" cy="276999"/>
                </a:xfrm>
                <a:prstGeom prst="rect">
                  <a:avLst/>
                </a:prstGeom>
                <a:blipFill rotWithShape="1">
                  <a:blip r:embed="rId1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2" name="Textfeld 131"/>
                <p:cNvSpPr txBox="1"/>
                <p:nvPr/>
              </p:nvSpPr>
              <p:spPr>
                <a:xfrm>
                  <a:off x="6955302" y="3163985"/>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5</m:t>
                            </m:r>
                            <m:r>
                              <a:rPr lang="de-DE" sz="1200" b="0" i="1" smtClean="0">
                                <a:latin typeface="Cambria Math"/>
                              </a:rPr>
                              <m:t>𝑥</m:t>
                            </m:r>
                          </m:sub>
                        </m:sSub>
                      </m:oMath>
                    </m:oMathPara>
                  </a14:m>
                  <a:endParaRPr lang="de-DE" sz="1200" dirty="0"/>
                </a:p>
              </p:txBody>
            </p:sp>
          </mc:Choice>
          <mc:Fallback xmlns="">
            <p:sp>
              <p:nvSpPr>
                <p:cNvPr id="132" name="Textfeld 131"/>
                <p:cNvSpPr txBox="1">
                  <a:spLocks noRot="1" noChangeAspect="1" noMove="1" noResize="1" noEditPoints="1" noAdjustHandles="1" noChangeArrowheads="1" noChangeShapeType="1" noTextEdit="1"/>
                </p:cNvSpPr>
                <p:nvPr/>
              </p:nvSpPr>
              <p:spPr>
                <a:xfrm>
                  <a:off x="6955302" y="3163985"/>
                  <a:ext cx="432048" cy="276999"/>
                </a:xfrm>
                <a:prstGeom prst="rect">
                  <a:avLst/>
                </a:prstGeom>
                <a:blipFill rotWithShape="1">
                  <a:blip r:embed="rId11"/>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3" name="Textfeld 132"/>
                <p:cNvSpPr txBox="1"/>
                <p:nvPr/>
              </p:nvSpPr>
              <p:spPr>
                <a:xfrm>
                  <a:off x="7548649"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6</m:t>
                            </m:r>
                            <m:r>
                              <a:rPr lang="de-DE" sz="1200" b="0" i="1" smtClean="0">
                                <a:latin typeface="Cambria Math"/>
                              </a:rPr>
                              <m:t>𝑥</m:t>
                            </m:r>
                          </m:sub>
                        </m:sSub>
                      </m:oMath>
                    </m:oMathPara>
                  </a14:m>
                  <a:endParaRPr lang="de-DE" sz="1200" dirty="0"/>
                </a:p>
              </p:txBody>
            </p:sp>
          </mc:Choice>
          <mc:Fallback xmlns="">
            <p:sp>
              <p:nvSpPr>
                <p:cNvPr id="133" name="Textfeld 132"/>
                <p:cNvSpPr txBox="1">
                  <a:spLocks noRot="1" noChangeAspect="1" noMove="1" noResize="1" noEditPoints="1" noAdjustHandles="1" noChangeArrowheads="1" noChangeShapeType="1" noTextEdit="1"/>
                </p:cNvSpPr>
                <p:nvPr/>
              </p:nvSpPr>
              <p:spPr>
                <a:xfrm>
                  <a:off x="7548649" y="3163006"/>
                  <a:ext cx="432048" cy="276999"/>
                </a:xfrm>
                <a:prstGeom prst="rect">
                  <a:avLst/>
                </a:prstGeom>
                <a:blipFill rotWithShape="1">
                  <a:blip r:embed="rId1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4" name="Textfeld 133"/>
                <p:cNvSpPr txBox="1"/>
                <p:nvPr/>
              </p:nvSpPr>
              <p:spPr>
                <a:xfrm>
                  <a:off x="7838723"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7</m:t>
                            </m:r>
                            <m:r>
                              <a:rPr lang="de-DE" sz="1200" b="0" i="1" smtClean="0">
                                <a:latin typeface="Cambria Math"/>
                              </a:rPr>
                              <m:t>𝑥</m:t>
                            </m:r>
                          </m:sub>
                        </m:sSub>
                      </m:oMath>
                    </m:oMathPara>
                  </a14:m>
                  <a:endParaRPr lang="de-DE" sz="1200" dirty="0"/>
                </a:p>
              </p:txBody>
            </p:sp>
          </mc:Choice>
          <mc:Fallback xmlns="">
            <p:sp>
              <p:nvSpPr>
                <p:cNvPr id="134" name="Textfeld 133"/>
                <p:cNvSpPr txBox="1">
                  <a:spLocks noRot="1" noChangeAspect="1" noMove="1" noResize="1" noEditPoints="1" noAdjustHandles="1" noChangeArrowheads="1" noChangeShapeType="1" noTextEdit="1"/>
                </p:cNvSpPr>
                <p:nvPr/>
              </p:nvSpPr>
              <p:spPr>
                <a:xfrm>
                  <a:off x="7838723" y="3164200"/>
                  <a:ext cx="296674" cy="289281"/>
                </a:xfrm>
                <a:prstGeom prst="rect">
                  <a:avLst/>
                </a:prstGeom>
                <a:blipFill rotWithShape="1">
                  <a:blip r:embed="rId13"/>
                  <a:stretch>
                    <a:fillRect r="-102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5" name="Textfeld 134"/>
                <p:cNvSpPr txBox="1"/>
                <p:nvPr/>
              </p:nvSpPr>
              <p:spPr>
                <a:xfrm>
                  <a:off x="8144922"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8</m:t>
                            </m:r>
                            <m:r>
                              <a:rPr lang="de-DE" sz="1200" b="0" i="1" smtClean="0">
                                <a:latin typeface="Cambria Math"/>
                              </a:rPr>
                              <m:t>𝑥</m:t>
                            </m:r>
                          </m:sub>
                        </m:sSub>
                      </m:oMath>
                    </m:oMathPara>
                  </a14:m>
                  <a:endParaRPr lang="de-DE" sz="1200" dirty="0"/>
                </a:p>
              </p:txBody>
            </p:sp>
          </mc:Choice>
          <mc:Fallback xmlns="">
            <p:sp>
              <p:nvSpPr>
                <p:cNvPr id="135" name="Textfeld 134"/>
                <p:cNvSpPr txBox="1">
                  <a:spLocks noRot="1" noChangeAspect="1" noMove="1" noResize="1" noEditPoints="1" noAdjustHandles="1" noChangeArrowheads="1" noChangeShapeType="1" noTextEdit="1"/>
                </p:cNvSpPr>
                <p:nvPr/>
              </p:nvSpPr>
              <p:spPr>
                <a:xfrm>
                  <a:off x="8144922" y="3164200"/>
                  <a:ext cx="296674" cy="289281"/>
                </a:xfrm>
                <a:prstGeom prst="rect">
                  <a:avLst/>
                </a:prstGeom>
                <a:blipFill rotWithShape="1">
                  <a:blip r:embed="rId14"/>
                  <a:stretch>
                    <a:fillRect r="-1224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6" name="Textfeld 135"/>
                <p:cNvSpPr txBox="1"/>
                <p:nvPr/>
              </p:nvSpPr>
              <p:spPr>
                <a:xfrm>
                  <a:off x="8441595"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9</m:t>
                            </m:r>
                            <m:r>
                              <a:rPr lang="de-DE" sz="1200" b="0" i="1" smtClean="0">
                                <a:latin typeface="Cambria Math"/>
                              </a:rPr>
                              <m:t>𝑥</m:t>
                            </m:r>
                          </m:sub>
                        </m:sSub>
                      </m:oMath>
                    </m:oMathPara>
                  </a14:m>
                  <a:endParaRPr lang="de-DE" sz="1200" dirty="0"/>
                </a:p>
              </p:txBody>
            </p:sp>
          </mc:Choice>
          <mc:Fallback xmlns="">
            <p:sp>
              <p:nvSpPr>
                <p:cNvPr id="136" name="Textfeld 135"/>
                <p:cNvSpPr txBox="1">
                  <a:spLocks noRot="1" noChangeAspect="1" noMove="1" noResize="1" noEditPoints="1" noAdjustHandles="1" noChangeArrowheads="1" noChangeShapeType="1" noTextEdit="1"/>
                </p:cNvSpPr>
                <p:nvPr/>
              </p:nvSpPr>
              <p:spPr>
                <a:xfrm>
                  <a:off x="8441595" y="3164200"/>
                  <a:ext cx="296674" cy="289281"/>
                </a:xfrm>
                <a:prstGeom prst="rect">
                  <a:avLst/>
                </a:prstGeom>
                <a:blipFill rotWithShape="1">
                  <a:blip r:embed="rId15"/>
                  <a:stretch>
                    <a:fillRect r="-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7" name="Textfeld 136"/>
                <p:cNvSpPr txBox="1"/>
                <p:nvPr/>
              </p:nvSpPr>
              <p:spPr>
                <a:xfrm>
                  <a:off x="8726032"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10</m:t>
                            </m:r>
                            <m:r>
                              <a:rPr lang="de-DE" sz="1200" b="0" i="1" smtClean="0">
                                <a:latin typeface="Cambria Math"/>
                              </a:rPr>
                              <m:t>𝑥</m:t>
                            </m:r>
                          </m:sub>
                        </m:sSub>
                      </m:oMath>
                    </m:oMathPara>
                  </a14:m>
                  <a:endParaRPr lang="de-DE" sz="1200" dirty="0"/>
                </a:p>
              </p:txBody>
            </p:sp>
          </mc:Choice>
          <mc:Fallback xmlns="">
            <p:sp>
              <p:nvSpPr>
                <p:cNvPr id="137" name="Textfeld 136"/>
                <p:cNvSpPr txBox="1">
                  <a:spLocks noRot="1" noChangeAspect="1" noMove="1" noResize="1" noEditPoints="1" noAdjustHandles="1" noChangeArrowheads="1" noChangeShapeType="1" noTextEdit="1"/>
                </p:cNvSpPr>
                <p:nvPr/>
              </p:nvSpPr>
              <p:spPr>
                <a:xfrm>
                  <a:off x="8726032" y="3164200"/>
                  <a:ext cx="296674" cy="289281"/>
                </a:xfrm>
                <a:prstGeom prst="rect">
                  <a:avLst/>
                </a:prstGeom>
                <a:blipFill rotWithShape="1">
                  <a:blip r:embed="rId16"/>
                  <a:stretch>
                    <a:fillRect r="-3265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1" name="Textfeld 140"/>
                <p:cNvSpPr txBox="1"/>
                <p:nvPr/>
              </p:nvSpPr>
              <p:spPr>
                <a:xfrm>
                  <a:off x="7251975" y="2548616"/>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4</m:t>
                            </m:r>
                            <m:r>
                              <a:rPr lang="de-DE" sz="1200" b="0" i="1" smtClean="0">
                                <a:latin typeface="Cambria Math"/>
                              </a:rPr>
                              <m:t>𝑦</m:t>
                            </m:r>
                          </m:sub>
                        </m:sSub>
                      </m:oMath>
                    </m:oMathPara>
                  </a14:m>
                  <a:endParaRPr lang="de-DE" sz="1200" dirty="0"/>
                </a:p>
              </p:txBody>
            </p:sp>
          </mc:Choice>
          <mc:Fallback xmlns="">
            <p:sp>
              <p:nvSpPr>
                <p:cNvPr id="141" name="Textfeld 140"/>
                <p:cNvSpPr txBox="1">
                  <a:spLocks noRot="1" noChangeAspect="1" noMove="1" noResize="1" noEditPoints="1" noAdjustHandles="1" noChangeArrowheads="1" noChangeShapeType="1" noTextEdit="1"/>
                </p:cNvSpPr>
                <p:nvPr/>
              </p:nvSpPr>
              <p:spPr>
                <a:xfrm>
                  <a:off x="7251975" y="2548616"/>
                  <a:ext cx="432048" cy="291618"/>
                </a:xfrm>
                <a:prstGeom prst="rect">
                  <a:avLst/>
                </a:prstGeom>
                <a:blipFill rotWithShape="1">
                  <a:blip r:embed="rId1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8" name="Textfeld 137"/>
                <p:cNvSpPr txBox="1"/>
                <p:nvPr/>
              </p:nvSpPr>
              <p:spPr>
                <a:xfrm>
                  <a:off x="7251975" y="1720716"/>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1</m:t>
                            </m:r>
                            <m:r>
                              <a:rPr lang="de-DE" sz="1200" b="0" i="1" smtClean="0">
                                <a:latin typeface="Cambria Math"/>
                              </a:rPr>
                              <m:t>𝑦</m:t>
                            </m:r>
                          </m:sub>
                        </m:sSub>
                      </m:oMath>
                    </m:oMathPara>
                  </a14:m>
                  <a:endParaRPr lang="de-DE" sz="1200" dirty="0"/>
                </a:p>
              </p:txBody>
            </p:sp>
          </mc:Choice>
          <mc:Fallback xmlns="">
            <p:sp>
              <p:nvSpPr>
                <p:cNvPr id="138" name="Textfeld 137"/>
                <p:cNvSpPr txBox="1">
                  <a:spLocks noRot="1" noChangeAspect="1" noMove="1" noResize="1" noEditPoints="1" noAdjustHandles="1" noChangeArrowheads="1" noChangeShapeType="1" noTextEdit="1"/>
                </p:cNvSpPr>
                <p:nvPr/>
              </p:nvSpPr>
              <p:spPr>
                <a:xfrm>
                  <a:off x="7251975" y="1720716"/>
                  <a:ext cx="432048" cy="291618"/>
                </a:xfrm>
                <a:prstGeom prst="rect">
                  <a:avLst/>
                </a:prstGeom>
                <a:blipFill rotWithShape="1">
                  <a:blip r:embed="rId1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9" name="Textfeld 138"/>
                <p:cNvSpPr txBox="1"/>
                <p:nvPr/>
              </p:nvSpPr>
              <p:spPr>
                <a:xfrm>
                  <a:off x="7253562" y="2000688"/>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2</m:t>
                            </m:r>
                            <m:r>
                              <a:rPr lang="de-DE" sz="1200" b="0" i="1" smtClean="0">
                                <a:latin typeface="Cambria Math"/>
                              </a:rPr>
                              <m:t>𝑦</m:t>
                            </m:r>
                          </m:sub>
                        </m:sSub>
                      </m:oMath>
                    </m:oMathPara>
                  </a14:m>
                  <a:endParaRPr lang="de-DE" sz="1200" dirty="0"/>
                </a:p>
              </p:txBody>
            </p:sp>
          </mc:Choice>
          <mc:Fallback xmlns="">
            <p:sp>
              <p:nvSpPr>
                <p:cNvPr id="139" name="Textfeld 138"/>
                <p:cNvSpPr txBox="1">
                  <a:spLocks noRot="1" noChangeAspect="1" noMove="1" noResize="1" noEditPoints="1" noAdjustHandles="1" noChangeArrowheads="1" noChangeShapeType="1" noTextEdit="1"/>
                </p:cNvSpPr>
                <p:nvPr/>
              </p:nvSpPr>
              <p:spPr>
                <a:xfrm>
                  <a:off x="7253562" y="2000688"/>
                  <a:ext cx="432048" cy="291618"/>
                </a:xfrm>
                <a:prstGeom prst="rect">
                  <a:avLst/>
                </a:prstGeom>
                <a:blipFill rotWithShape="1">
                  <a:blip r:embed="rId1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0" name="Textfeld 139"/>
                <p:cNvSpPr txBox="1"/>
                <p:nvPr/>
              </p:nvSpPr>
              <p:spPr>
                <a:xfrm>
                  <a:off x="7251975" y="2296256"/>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3</m:t>
                            </m:r>
                            <m:r>
                              <a:rPr lang="de-DE" sz="1200" b="0" i="1" smtClean="0">
                                <a:latin typeface="Cambria Math"/>
                              </a:rPr>
                              <m:t>𝑦</m:t>
                            </m:r>
                          </m:sub>
                        </m:sSub>
                      </m:oMath>
                    </m:oMathPara>
                  </a14:m>
                  <a:endParaRPr lang="de-DE" sz="1200" dirty="0"/>
                </a:p>
              </p:txBody>
            </p:sp>
          </mc:Choice>
          <mc:Fallback xmlns="">
            <p:sp>
              <p:nvSpPr>
                <p:cNvPr id="140" name="Textfeld 139"/>
                <p:cNvSpPr txBox="1">
                  <a:spLocks noRot="1" noChangeAspect="1" noMove="1" noResize="1" noEditPoints="1" noAdjustHandles="1" noChangeArrowheads="1" noChangeShapeType="1" noTextEdit="1"/>
                </p:cNvSpPr>
                <p:nvPr/>
              </p:nvSpPr>
              <p:spPr>
                <a:xfrm>
                  <a:off x="7251975" y="2296256"/>
                  <a:ext cx="432048" cy="291618"/>
                </a:xfrm>
                <a:prstGeom prst="rect">
                  <a:avLst/>
                </a:prstGeom>
                <a:blipFill rotWithShape="1">
                  <a:blip r:embed="rId2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2" name="Textfeld 141"/>
                <p:cNvSpPr txBox="1"/>
                <p:nvPr/>
              </p:nvSpPr>
              <p:spPr>
                <a:xfrm>
                  <a:off x="7251975" y="2873385"/>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5</m:t>
                            </m:r>
                            <m:r>
                              <a:rPr lang="de-DE" sz="1200" b="0" i="1" smtClean="0">
                                <a:latin typeface="Cambria Math"/>
                              </a:rPr>
                              <m:t>𝑦</m:t>
                            </m:r>
                          </m:sub>
                        </m:sSub>
                      </m:oMath>
                    </m:oMathPara>
                  </a14:m>
                  <a:endParaRPr lang="de-DE" sz="1200" dirty="0"/>
                </a:p>
              </p:txBody>
            </p:sp>
          </mc:Choice>
          <mc:Fallback xmlns="">
            <p:sp>
              <p:nvSpPr>
                <p:cNvPr id="142" name="Textfeld 141"/>
                <p:cNvSpPr txBox="1">
                  <a:spLocks noRot="1" noChangeAspect="1" noMove="1" noResize="1" noEditPoints="1" noAdjustHandles="1" noChangeArrowheads="1" noChangeShapeType="1" noTextEdit="1"/>
                </p:cNvSpPr>
                <p:nvPr/>
              </p:nvSpPr>
              <p:spPr>
                <a:xfrm>
                  <a:off x="7251975" y="2873385"/>
                  <a:ext cx="432048" cy="291618"/>
                </a:xfrm>
                <a:prstGeom prst="rect">
                  <a:avLst/>
                </a:prstGeom>
                <a:blipFill rotWithShape="1">
                  <a:blip r:embed="rId21"/>
                  <a:stretch>
                    <a:fillRect b="-208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3" name="Textfeld 142"/>
                <p:cNvSpPr txBox="1"/>
                <p:nvPr/>
              </p:nvSpPr>
              <p:spPr>
                <a:xfrm>
                  <a:off x="7253562" y="3425213"/>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6</m:t>
                            </m:r>
                            <m:r>
                              <a:rPr lang="de-DE" sz="1200" b="0" i="1" smtClean="0">
                                <a:latin typeface="Cambria Math"/>
                              </a:rPr>
                              <m:t>𝑦</m:t>
                            </m:r>
                          </m:sub>
                        </m:sSub>
                      </m:oMath>
                    </m:oMathPara>
                  </a14:m>
                  <a:endParaRPr lang="de-DE" sz="1200" dirty="0"/>
                </a:p>
              </p:txBody>
            </p:sp>
          </mc:Choice>
          <mc:Fallback xmlns="">
            <p:sp>
              <p:nvSpPr>
                <p:cNvPr id="143" name="Textfeld 142"/>
                <p:cNvSpPr txBox="1">
                  <a:spLocks noRot="1" noChangeAspect="1" noMove="1" noResize="1" noEditPoints="1" noAdjustHandles="1" noChangeArrowheads="1" noChangeShapeType="1" noTextEdit="1"/>
                </p:cNvSpPr>
                <p:nvPr/>
              </p:nvSpPr>
              <p:spPr>
                <a:xfrm>
                  <a:off x="7253562" y="3425213"/>
                  <a:ext cx="296674" cy="289281"/>
                </a:xfrm>
                <a:prstGeom prst="rect">
                  <a:avLst/>
                </a:prstGeom>
                <a:blipFill rotWithShape="1">
                  <a:blip r:embed="rId22"/>
                  <a:stretch>
                    <a:fillRect r="-14286" b="-21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4" name="Textfeld 143"/>
                <p:cNvSpPr txBox="1"/>
                <p:nvPr/>
              </p:nvSpPr>
              <p:spPr>
                <a:xfrm>
                  <a:off x="7253562" y="3727791"/>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7</m:t>
                            </m:r>
                            <m:r>
                              <a:rPr lang="de-DE" sz="1200" b="0" i="1" smtClean="0">
                                <a:latin typeface="Cambria Math"/>
                              </a:rPr>
                              <m:t>𝑦</m:t>
                            </m:r>
                          </m:sub>
                        </m:sSub>
                      </m:oMath>
                    </m:oMathPara>
                  </a14:m>
                  <a:endParaRPr lang="de-DE" sz="1200" dirty="0"/>
                </a:p>
              </p:txBody>
            </p:sp>
          </mc:Choice>
          <mc:Fallback xmlns="">
            <p:sp>
              <p:nvSpPr>
                <p:cNvPr id="144" name="Textfeld 143"/>
                <p:cNvSpPr txBox="1">
                  <a:spLocks noRot="1" noChangeAspect="1" noMove="1" noResize="1" noEditPoints="1" noAdjustHandles="1" noChangeArrowheads="1" noChangeShapeType="1" noTextEdit="1"/>
                </p:cNvSpPr>
                <p:nvPr/>
              </p:nvSpPr>
              <p:spPr>
                <a:xfrm>
                  <a:off x="7253562" y="3727791"/>
                  <a:ext cx="296674" cy="289281"/>
                </a:xfrm>
                <a:prstGeom prst="rect">
                  <a:avLst/>
                </a:prstGeom>
                <a:blipFill rotWithShape="1">
                  <a:blip r:embed="rId23"/>
                  <a:stretch>
                    <a:fillRect r="-14286" b="-21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5" name="Textfeld 144"/>
                <p:cNvSpPr txBox="1"/>
                <p:nvPr/>
              </p:nvSpPr>
              <p:spPr>
                <a:xfrm>
                  <a:off x="7251975" y="4014728"/>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8</m:t>
                            </m:r>
                            <m:r>
                              <a:rPr lang="de-DE" sz="1200" b="0" i="1" smtClean="0">
                                <a:latin typeface="Cambria Math"/>
                              </a:rPr>
                              <m:t>𝑦</m:t>
                            </m:r>
                          </m:sub>
                        </m:sSub>
                      </m:oMath>
                    </m:oMathPara>
                  </a14:m>
                  <a:endParaRPr lang="de-DE" sz="1200" dirty="0"/>
                </a:p>
              </p:txBody>
            </p:sp>
          </mc:Choice>
          <mc:Fallback xmlns="">
            <p:sp>
              <p:nvSpPr>
                <p:cNvPr id="145" name="Textfeld 144"/>
                <p:cNvSpPr txBox="1">
                  <a:spLocks noRot="1" noChangeAspect="1" noMove="1" noResize="1" noEditPoints="1" noAdjustHandles="1" noChangeArrowheads="1" noChangeShapeType="1" noTextEdit="1"/>
                </p:cNvSpPr>
                <p:nvPr/>
              </p:nvSpPr>
              <p:spPr>
                <a:xfrm>
                  <a:off x="7251975" y="4014728"/>
                  <a:ext cx="296674" cy="289281"/>
                </a:xfrm>
                <a:prstGeom prst="rect">
                  <a:avLst/>
                </a:prstGeom>
                <a:blipFill rotWithShape="1">
                  <a:blip r:embed="rId24"/>
                  <a:stretch>
                    <a:fillRect r="-16667" b="-21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6" name="Textfeld 145"/>
                <p:cNvSpPr txBox="1"/>
                <p:nvPr/>
              </p:nvSpPr>
              <p:spPr>
                <a:xfrm>
                  <a:off x="7254878" y="4306354"/>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9</m:t>
                            </m:r>
                            <m:r>
                              <a:rPr lang="de-DE" sz="1200" b="0" i="1" smtClean="0">
                                <a:latin typeface="Cambria Math"/>
                              </a:rPr>
                              <m:t>𝑦</m:t>
                            </m:r>
                          </m:sub>
                        </m:sSub>
                      </m:oMath>
                    </m:oMathPara>
                  </a14:m>
                  <a:endParaRPr lang="de-DE" sz="1200" dirty="0"/>
                </a:p>
              </p:txBody>
            </p:sp>
          </mc:Choice>
          <mc:Fallback xmlns="">
            <p:sp>
              <p:nvSpPr>
                <p:cNvPr id="146" name="Textfeld 145"/>
                <p:cNvSpPr txBox="1">
                  <a:spLocks noRot="1" noChangeAspect="1" noMove="1" noResize="1" noEditPoints="1" noAdjustHandles="1" noChangeArrowheads="1" noChangeShapeType="1" noTextEdit="1"/>
                </p:cNvSpPr>
                <p:nvPr/>
              </p:nvSpPr>
              <p:spPr>
                <a:xfrm>
                  <a:off x="7254878" y="4306354"/>
                  <a:ext cx="296674" cy="289281"/>
                </a:xfrm>
                <a:prstGeom prst="rect">
                  <a:avLst/>
                </a:prstGeom>
                <a:blipFill rotWithShape="1">
                  <a:blip r:embed="rId25"/>
                  <a:stretch>
                    <a:fillRect r="-1632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7" name="Textfeld 146"/>
                <p:cNvSpPr txBox="1"/>
                <p:nvPr/>
              </p:nvSpPr>
              <p:spPr>
                <a:xfrm>
                  <a:off x="7232186" y="4631123"/>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charset="0"/>
                              </a:rPr>
                            </m:ctrlPr>
                          </m:sSubPr>
                          <m:e>
                            <m:r>
                              <a:rPr lang="de-DE" sz="1200" b="0" i="1" smtClean="0">
                                <a:latin typeface="Cambria Math"/>
                              </a:rPr>
                              <m:t>𝑇</m:t>
                            </m:r>
                          </m:e>
                          <m:sub>
                            <m:r>
                              <a:rPr lang="de-DE" sz="1200" b="0" i="1" smtClean="0">
                                <a:latin typeface="Cambria Math"/>
                              </a:rPr>
                              <m:t>10</m:t>
                            </m:r>
                            <m:r>
                              <a:rPr lang="de-DE" sz="1200" b="0" i="1" smtClean="0">
                                <a:latin typeface="Cambria Math"/>
                              </a:rPr>
                              <m:t>𝑦</m:t>
                            </m:r>
                          </m:sub>
                        </m:sSub>
                      </m:oMath>
                    </m:oMathPara>
                  </a14:m>
                  <a:endParaRPr lang="de-DE" sz="1200" dirty="0"/>
                </a:p>
              </p:txBody>
            </p:sp>
          </mc:Choice>
          <mc:Fallback xmlns="">
            <p:sp>
              <p:nvSpPr>
                <p:cNvPr id="147" name="Textfeld 146"/>
                <p:cNvSpPr txBox="1">
                  <a:spLocks noRot="1" noChangeAspect="1" noMove="1" noResize="1" noEditPoints="1" noAdjustHandles="1" noChangeArrowheads="1" noChangeShapeType="1" noTextEdit="1"/>
                </p:cNvSpPr>
                <p:nvPr/>
              </p:nvSpPr>
              <p:spPr>
                <a:xfrm>
                  <a:off x="7232186" y="4631123"/>
                  <a:ext cx="296674" cy="289281"/>
                </a:xfrm>
                <a:prstGeom prst="rect">
                  <a:avLst/>
                </a:prstGeom>
                <a:blipFill rotWithShape="1">
                  <a:blip r:embed="rId26"/>
                  <a:stretch>
                    <a:fillRect r="-36735" b="-2128"/>
                  </a:stretch>
                </a:blipFill>
              </p:spPr>
              <p:txBody>
                <a:bodyPr/>
                <a:lstStyle/>
                <a:p>
                  <a:r>
                    <a:rPr lang="de-DE">
                      <a:noFill/>
                    </a:rPr>
                    <a:t> </a:t>
                  </a:r>
                </a:p>
              </p:txBody>
            </p:sp>
          </mc:Fallback>
        </mc:AlternateContent>
        <p:sp>
          <p:nvSpPr>
            <p:cNvPr id="8" name="Textfeld 7"/>
            <p:cNvSpPr txBox="1"/>
            <p:nvPr/>
          </p:nvSpPr>
          <p:spPr>
            <a:xfrm>
              <a:off x="5504434" y="1728249"/>
              <a:ext cx="2042651" cy="307777"/>
            </a:xfrm>
            <a:prstGeom prst="rect">
              <a:avLst/>
            </a:prstGeom>
            <a:noFill/>
          </p:spPr>
          <p:txBody>
            <a:bodyPr wrap="square" rtlCol="0">
              <a:spAutoFit/>
            </a:bodyPr>
            <a:lstStyle/>
            <a:p>
              <a:pPr algn="ctr"/>
              <a:r>
                <a:rPr lang="en-US" sz="1400" dirty="0" smtClean="0"/>
                <a:t>Isothermal line</a:t>
              </a:r>
              <a:endParaRPr lang="en-US" sz="1400" dirty="0"/>
            </a:p>
          </p:txBody>
        </p:sp>
        <p:sp>
          <p:nvSpPr>
            <p:cNvPr id="61" name="Rechteck 60"/>
            <p:cNvSpPr/>
            <p:nvPr/>
          </p:nvSpPr>
          <p:spPr bwMode="auto">
            <a:xfrm>
              <a:off x="5761256" y="1541479"/>
              <a:ext cx="3414861" cy="3817330"/>
            </a:xfrm>
            <a:prstGeom prst="rect">
              <a:avLst/>
            </a:prstGeom>
            <a:no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grpSp>
      <p:cxnSp>
        <p:nvCxnSpPr>
          <p:cNvPr id="9" name="Gerade Verbindung 8"/>
          <p:cNvCxnSpPr/>
          <p:nvPr/>
        </p:nvCxnSpPr>
        <p:spPr bwMode="auto">
          <a:xfrm flipV="1">
            <a:off x="5143500" y="1733551"/>
            <a:ext cx="3567060" cy="171449"/>
          </a:xfrm>
          <a:prstGeom prst="line">
            <a:avLst/>
          </a:prstGeom>
          <a:noFill/>
          <a:ln w="9525" cap="flat" cmpd="sng" algn="ctr">
            <a:solidFill>
              <a:schemeClr val="tx1"/>
            </a:solidFill>
            <a:prstDash val="dash"/>
            <a:round/>
            <a:headEnd type="none" w="med" len="med"/>
            <a:tailEnd type="none" w="med" len="med"/>
          </a:ln>
          <a:effectLst/>
          <a:extLst/>
        </p:spPr>
      </p:cxnSp>
      <p:cxnSp>
        <p:nvCxnSpPr>
          <p:cNvPr id="66" name="Gerade Verbindung 65"/>
          <p:cNvCxnSpPr/>
          <p:nvPr/>
        </p:nvCxnSpPr>
        <p:spPr bwMode="auto">
          <a:xfrm flipV="1">
            <a:off x="8552675" y="1892300"/>
            <a:ext cx="362725" cy="3840956"/>
          </a:xfrm>
          <a:prstGeom prst="line">
            <a:avLst/>
          </a:prstGeom>
          <a:noFill/>
          <a:ln w="9525" cap="flat" cmpd="sng" algn="ctr">
            <a:solidFill>
              <a:schemeClr val="tx1"/>
            </a:solidFill>
            <a:prstDash val="dash"/>
            <a:round/>
            <a:headEnd type="none" w="med" len="med"/>
            <a:tailEnd type="none" w="med" len="med"/>
          </a:ln>
          <a:effectLst/>
          <a:extLst/>
        </p:spPr>
      </p:cxnSp>
      <p:cxnSp>
        <p:nvCxnSpPr>
          <p:cNvPr id="10" name="Gerade Verbindung mit Pfeil 9"/>
          <p:cNvCxnSpPr/>
          <p:nvPr/>
        </p:nvCxnSpPr>
        <p:spPr bwMode="auto">
          <a:xfrm>
            <a:off x="7215281" y="4991163"/>
            <a:ext cx="522223" cy="144640"/>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Gerade Verbindung mit Pfeil 11"/>
          <p:cNvCxnSpPr/>
          <p:nvPr/>
        </p:nvCxnSpPr>
        <p:spPr bwMode="auto">
          <a:xfrm flipV="1">
            <a:off x="6217366" y="2677178"/>
            <a:ext cx="364361" cy="377287"/>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Gerade Verbindung mit Pfeil 69"/>
          <p:cNvCxnSpPr/>
          <p:nvPr/>
        </p:nvCxnSpPr>
        <p:spPr bwMode="auto">
          <a:xfrm flipV="1">
            <a:off x="7256354" y="4087831"/>
            <a:ext cx="481150" cy="188644"/>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Gerade Verbindung mit Pfeil 71"/>
          <p:cNvCxnSpPr/>
          <p:nvPr/>
        </p:nvCxnSpPr>
        <p:spPr bwMode="auto">
          <a:xfrm>
            <a:off x="7280905" y="4633819"/>
            <a:ext cx="537249" cy="0"/>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4" name="Gerade Verbindung mit Pfeil 73"/>
          <p:cNvCxnSpPr/>
          <p:nvPr/>
        </p:nvCxnSpPr>
        <p:spPr bwMode="auto">
          <a:xfrm>
            <a:off x="7066944" y="5445224"/>
            <a:ext cx="522223" cy="144640"/>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 name="Gerade Verbindung mit Pfeil 74"/>
          <p:cNvCxnSpPr/>
          <p:nvPr/>
        </p:nvCxnSpPr>
        <p:spPr bwMode="auto">
          <a:xfrm flipV="1">
            <a:off x="5801356" y="2342182"/>
            <a:ext cx="390400" cy="425888"/>
          </a:xfrm>
          <a:prstGeom prst="straightConnector1">
            <a:avLst/>
          </a:prstGeom>
          <a:solidFill>
            <a:srgbClr val="DDDDDD"/>
          </a:solidFill>
          <a:ln w="1079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2644098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by the chip</a:t>
            </a:r>
            <a:endParaRPr lang="en-US" dirty="0">
              <a:solidFill>
                <a:srgbClr val="407FB7"/>
              </a:solidFill>
            </a:endParaRPr>
          </a:p>
        </p:txBody>
      </p:sp>
      <p:grpSp>
        <p:nvGrpSpPr>
          <p:cNvPr id="38" name="Gruppieren 37"/>
          <p:cNvGrpSpPr/>
          <p:nvPr/>
        </p:nvGrpSpPr>
        <p:grpSpPr>
          <a:xfrm>
            <a:off x="4565160" y="985216"/>
            <a:ext cx="4768020" cy="4308212"/>
            <a:chOff x="6105130" y="1308013"/>
            <a:chExt cx="3212079" cy="2902318"/>
          </a:xfrm>
        </p:grpSpPr>
        <p:grpSp>
          <p:nvGrpSpPr>
            <p:cNvPr id="16" name="Gruppieren 15"/>
            <p:cNvGrpSpPr/>
            <p:nvPr/>
          </p:nvGrpSpPr>
          <p:grpSpPr>
            <a:xfrm>
              <a:off x="6105130" y="1309949"/>
              <a:ext cx="3212079" cy="2900382"/>
              <a:chOff x="6105130" y="1309949"/>
              <a:chExt cx="3212079" cy="2900382"/>
            </a:xfrm>
          </p:grpSpPr>
          <p:grpSp>
            <p:nvGrpSpPr>
              <p:cNvPr id="3" name="Gruppieren 2"/>
              <p:cNvGrpSpPr/>
              <p:nvPr/>
            </p:nvGrpSpPr>
            <p:grpSpPr>
              <a:xfrm>
                <a:off x="6605681" y="1309949"/>
                <a:ext cx="1006998" cy="2900382"/>
                <a:chOff x="6742416" y="3265227"/>
                <a:chExt cx="935164" cy="2735873"/>
              </a:xfrm>
            </p:grpSpPr>
            <p:sp>
              <p:nvSpPr>
                <p:cNvPr id="4" name="Freihandform 3"/>
                <p:cNvSpPr/>
                <p:nvPr/>
              </p:nvSpPr>
              <p:spPr>
                <a:xfrm>
                  <a:off x="6777480" y="3265227"/>
                  <a:ext cx="633890"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sp>
              <p:nvSpPr>
                <p:cNvPr id="5" name="Rechteck 4"/>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grpSp>
          <p:grpSp>
            <p:nvGrpSpPr>
              <p:cNvPr id="6" name="Gruppieren 5"/>
              <p:cNvGrpSpPr/>
              <p:nvPr/>
            </p:nvGrpSpPr>
            <p:grpSpPr>
              <a:xfrm>
                <a:off x="6991031" y="1315643"/>
                <a:ext cx="2326178" cy="2519150"/>
                <a:chOff x="4139952" y="908720"/>
                <a:chExt cx="2160240" cy="2376264"/>
              </a:xfrm>
            </p:grpSpPr>
            <p:grpSp>
              <p:nvGrpSpPr>
                <p:cNvPr id="7" name="Gruppieren 6"/>
                <p:cNvGrpSpPr/>
                <p:nvPr/>
              </p:nvGrpSpPr>
              <p:grpSpPr>
                <a:xfrm>
                  <a:off x="4139952" y="908720"/>
                  <a:ext cx="2160240" cy="2376264"/>
                  <a:chOff x="4139952" y="908720"/>
                  <a:chExt cx="2160240" cy="2376264"/>
                </a:xfrm>
              </p:grpSpPr>
              <p:cxnSp>
                <p:nvCxnSpPr>
                  <p:cNvPr id="9" name="Gerade Verbindung 8"/>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p:nvGrpSpPr>
            <p:grpSpPr>
              <a:xfrm>
                <a:off x="6105130" y="1347730"/>
                <a:ext cx="628887" cy="2199372"/>
                <a:chOff x="3360118" y="740761"/>
                <a:chExt cx="584025" cy="2074624"/>
              </a:xfrm>
            </p:grpSpPr>
            <p:sp>
              <p:nvSpPr>
                <p:cNvPr id="12" name="Freihandform 11"/>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cxnSp>
              <p:nvCxnSpPr>
                <p:cNvPr id="13" name="Gerade Verbindung 12"/>
                <p:cNvCxnSpPr>
                  <a:endCxn id="12" idx="0"/>
                </p:cNvCxnSpPr>
                <p:nvPr/>
              </p:nvCxnSpPr>
              <p:spPr>
                <a:xfrm flipV="1">
                  <a:off x="3360118" y="2800471"/>
                  <a:ext cx="184129" cy="14914"/>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7" name="Gerade Verbindung mit Pfeil 16"/>
            <p:cNvCxnSpPr/>
            <p:nvPr/>
          </p:nvCxnSpPr>
          <p:spPr bwMode="auto">
            <a:xfrm flipV="1">
              <a:off x="6940554" y="1702100"/>
              <a:ext cx="97015" cy="73742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Gerade Verbindung 21"/>
            <p:cNvCxnSpPr/>
            <p:nvPr/>
          </p:nvCxnSpPr>
          <p:spPr bwMode="auto">
            <a:xfrm flipH="1" flipV="1">
              <a:off x="6739882" y="1916832"/>
              <a:ext cx="583519" cy="144016"/>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Textfeld 26"/>
            <p:cNvSpPr txBox="1"/>
            <p:nvPr/>
          </p:nvSpPr>
          <p:spPr>
            <a:xfrm>
              <a:off x="8553400" y="3298002"/>
              <a:ext cx="628102"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Tool</a:t>
              </a:r>
              <a:endParaRPr lang="en-US" dirty="0">
                <a:latin typeface="Arial"/>
                <a:cs typeface="Times New Roman" panose="02020603050405020304" pitchFamily="18" charset="0"/>
              </a:endParaRPr>
            </a:p>
          </p:txBody>
        </p:sp>
        <p:sp>
          <p:nvSpPr>
            <p:cNvPr id="28" name="Textfeld 27"/>
            <p:cNvSpPr txBox="1"/>
            <p:nvPr/>
          </p:nvSpPr>
          <p:spPr>
            <a:xfrm>
              <a:off x="6467273" y="3362436"/>
              <a:ext cx="763181"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Chip</a:t>
              </a:r>
              <a:endParaRPr lang="en-US" dirty="0">
                <a:latin typeface="Aria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Rechteck 28"/>
                <p:cNvSpPr/>
                <p:nvPr/>
              </p:nvSpPr>
              <p:spPr>
                <a:xfrm>
                  <a:off x="6650982" y="1308013"/>
                  <a:ext cx="707180" cy="379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acc>
                              <m:accPr>
                                <m:chr m:val="̇"/>
                                <m:ctrlPr>
                                  <a:rPr lang="en-US" i="1">
                                    <a:latin typeface="Cambria Math" charset="0"/>
                                  </a:rPr>
                                </m:ctrlPr>
                              </m:accPr>
                              <m:e>
                                <m:r>
                                  <a:rPr lang="en-US" i="1">
                                    <a:latin typeface="Cambria Math"/>
                                  </a:rPr>
                                  <m:t>𝑄</m:t>
                                </m:r>
                              </m:e>
                            </m:acc>
                          </m:e>
                          <m:sub>
                            <m:r>
                              <a:rPr lang="en-US" i="1">
                                <a:latin typeface="Cambria Math"/>
                              </a:rPr>
                              <m:t>𝑐</m:t>
                            </m:r>
                          </m:sub>
                          <m:sup>
                            <m:r>
                              <a:rPr lang="en-US" i="1">
                                <a:latin typeface="Cambria Math"/>
                              </a:rPr>
                              <m:t>𝑜𝑢𝑡</m:t>
                            </m:r>
                          </m:sup>
                        </m:sSubSup>
                      </m:oMath>
                    </m:oMathPara>
                  </a14:m>
                  <a:endParaRPr lang="en-US" dirty="0">
                    <a:latin typeface="Arial"/>
                  </a:endParaRPr>
                </a:p>
              </p:txBody>
            </p:sp>
          </mc:Choice>
          <mc:Fallback xmlns="">
            <p:sp>
              <p:nvSpPr>
                <p:cNvPr id="29" name="Rechteck 28"/>
                <p:cNvSpPr>
                  <a:spLocks noRot="1" noChangeAspect="1" noMove="1" noResize="1" noEditPoints="1" noAdjustHandles="1" noChangeArrowheads="1" noChangeShapeType="1" noTextEdit="1"/>
                </p:cNvSpPr>
                <p:nvPr/>
              </p:nvSpPr>
              <p:spPr>
                <a:xfrm>
                  <a:off x="6650982" y="1308013"/>
                  <a:ext cx="707180" cy="379848"/>
                </a:xfrm>
                <a:prstGeom prst="rect">
                  <a:avLst/>
                </a:prstGeom>
                <a:blipFill rotWithShape="1">
                  <a:blip r:embed="rId2"/>
                  <a:stretch>
                    <a:fillRect b="-11290"/>
                  </a:stretch>
                </a:blipFill>
              </p:spPr>
              <p:txBody>
                <a:bodyPr/>
                <a:lstStyle/>
                <a:p>
                  <a:r>
                    <a:rPr lang="de-DE">
                      <a:noFill/>
                    </a:rPr>
                    <a:t> </a:t>
                  </a:r>
                </a:p>
              </p:txBody>
            </p:sp>
          </mc:Fallback>
        </mc:AlternateContent>
        <p:sp>
          <p:nvSpPr>
            <p:cNvPr id="36" name="Rechteck 35"/>
            <p:cNvSpPr/>
            <p:nvPr/>
          </p:nvSpPr>
          <p:spPr bwMode="auto">
            <a:xfrm rot="894291">
              <a:off x="7275563" y="2054977"/>
              <a:ext cx="38758" cy="44818"/>
            </a:xfrm>
            <a:prstGeom prst="rect">
              <a:avLst/>
            </a:prstGeom>
            <a:noFill/>
            <a:ln w="31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sp>
          <p:nvSpPr>
            <p:cNvPr id="37" name="Ellipse 36"/>
            <p:cNvSpPr/>
            <p:nvPr/>
          </p:nvSpPr>
          <p:spPr bwMode="auto">
            <a:xfrm>
              <a:off x="7288690" y="2069349"/>
              <a:ext cx="14854" cy="14417"/>
            </a:xfrm>
            <a:prstGeom prst="ellipse">
              <a:avLst/>
            </a:prstGeom>
            <a:solidFill>
              <a:schemeClr val="tx1"/>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grpSp>
      <p:cxnSp>
        <p:nvCxnSpPr>
          <p:cNvPr id="40" name="Gewinkelte Verbindung 39"/>
          <p:cNvCxnSpPr>
            <a:stCxn id="36" idx="3"/>
          </p:cNvCxnSpPr>
          <p:nvPr/>
        </p:nvCxnSpPr>
        <p:spPr bwMode="auto">
          <a:xfrm flipV="1">
            <a:off x="6359118" y="1548771"/>
            <a:ext cx="1626183" cy="585904"/>
          </a:xfrm>
          <a:prstGeom prst="bentConnector3">
            <a:avLst/>
          </a:prstGeom>
          <a:solidFill>
            <a:srgbClr val="DDDDDD"/>
          </a:solidFill>
          <a:ln w="10795" cap="flat" cmpd="sng" algn="ctr">
            <a:solidFill>
              <a:schemeClr val="tx1"/>
            </a:solidFill>
            <a:prstDash val="sysDot"/>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Rechteck 42"/>
          <p:cNvSpPr/>
          <p:nvPr/>
        </p:nvSpPr>
        <p:spPr bwMode="auto">
          <a:xfrm>
            <a:off x="8026696" y="1208356"/>
            <a:ext cx="1498812" cy="863249"/>
          </a:xfrm>
          <a:prstGeom prst="rect">
            <a:avLst/>
          </a:prstGeom>
          <a:noFill/>
          <a:ln w="1079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End of contact chip - tool</a:t>
            </a:r>
          </a:p>
        </p:txBody>
      </p:sp>
      <mc:AlternateContent xmlns:mc="http://schemas.openxmlformats.org/markup-compatibility/2006" xmlns:a14="http://schemas.microsoft.com/office/drawing/2010/main">
        <mc:Choice Requires="a14">
          <p:sp>
            <p:nvSpPr>
              <p:cNvPr id="45" name="Textfeld 44"/>
              <p:cNvSpPr txBox="1"/>
              <p:nvPr/>
            </p:nvSpPr>
            <p:spPr>
              <a:xfrm>
                <a:off x="5434525" y="5251744"/>
                <a:ext cx="3029291" cy="408445"/>
              </a:xfrm>
              <a:prstGeom prst="rect">
                <a:avLst/>
              </a:prstGeom>
              <a:noFill/>
              <a:ln>
                <a:solidFill>
                  <a:schemeClr val="tx2"/>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i="1" smtClean="0">
                                  <a:latin typeface="Cambria Math" charset="0"/>
                                </a:rPr>
                              </m:ctrlPr>
                            </m:accPr>
                            <m:e>
                              <m:r>
                                <a:rPr lang="en-US" b="0" i="1" smtClean="0">
                                  <a:latin typeface="Cambria Math"/>
                                </a:rPr>
                                <m:t>𝑄</m:t>
                              </m:r>
                            </m:e>
                          </m:acc>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charset="0"/>
                            </a:rPr>
                          </m:ctrlPr>
                        </m:sSubPr>
                        <m:e>
                          <m:r>
                            <a:rPr lang="en-US" b="0" i="1" smtClean="0">
                              <a:latin typeface="Cambria Math"/>
                            </a:rPr>
                            <m:t>𝑐</m:t>
                          </m:r>
                        </m:e>
                        <m:sub>
                          <m:r>
                            <a:rPr lang="en-US" b="0" i="1" smtClean="0">
                              <a:latin typeface="Cambria Math"/>
                            </a:rPr>
                            <m:t>𝑝</m:t>
                          </m:r>
                        </m:sub>
                      </m:sSub>
                      <m:d>
                        <m:dPr>
                          <m:ctrlPr>
                            <a:rPr lang="en-US" b="0" i="1" smtClean="0">
                              <a:latin typeface="Cambria Math" charset="0"/>
                            </a:rPr>
                          </m:ctrlPr>
                        </m:dPr>
                        <m:e>
                          <m:sSubSup>
                            <m:sSubSupPr>
                              <m:ctrlPr>
                                <a:rPr lang="en-US" b="0" i="1" smtClean="0">
                                  <a:latin typeface="Cambria Math" charset="0"/>
                                </a:rPr>
                              </m:ctrlPr>
                            </m:sSubSupPr>
                            <m:e>
                              <m:r>
                                <a:rPr lang="en-US" b="0" i="1" smtClean="0">
                                  <a:latin typeface="Cambria Math"/>
                                </a:rPr>
                                <m:t>𝑇</m:t>
                              </m:r>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charset="0"/>
                                </a:rPr>
                              </m:ctrlPr>
                            </m:sSubPr>
                            <m:e>
                              <m:r>
                                <a:rPr lang="en-US" b="0" i="1" smtClean="0">
                                  <a:latin typeface="Cambria Math"/>
                                </a:rPr>
                                <m:t>𝑇</m:t>
                              </m:r>
                            </m:e>
                            <m:sub>
                              <m:r>
                                <a:rPr lang="en-US" b="0" i="1" smtClean="0">
                                  <a:latin typeface="Cambria Math"/>
                                </a:rPr>
                                <m:t>𝑒</m:t>
                              </m:r>
                            </m:sub>
                          </m:sSub>
                        </m:e>
                      </m:d>
                      <m:sSub>
                        <m:sSubPr>
                          <m:ctrlPr>
                            <a:rPr lang="en-US" b="0" i="1" smtClean="0">
                              <a:latin typeface="Cambria Math" charset="0"/>
                            </a:rPr>
                          </m:ctrlPr>
                        </m:sSubPr>
                        <m:e>
                          <m:r>
                            <a:rPr lang="de-DE" b="0" i="1" smtClean="0">
                              <a:latin typeface="Cambria Math"/>
                            </a:rPr>
                            <m:t>𝑣</m:t>
                          </m:r>
                        </m:e>
                        <m:sub>
                          <m:r>
                            <a:rPr lang="en-US" b="0" i="1" smtClean="0">
                              <a:latin typeface="Cambria Math"/>
                            </a:rPr>
                            <m:t>𝑓</m:t>
                          </m:r>
                        </m:sub>
                      </m:sSub>
                      <m:sSub>
                        <m:sSubPr>
                          <m:ctrlPr>
                            <a:rPr lang="en-US" b="0" i="1" smtClean="0">
                              <a:latin typeface="Cambria Math" charset="0"/>
                            </a:rPr>
                          </m:ctrlPr>
                        </m:sSubPr>
                        <m:e>
                          <m:r>
                            <a:rPr lang="en-US" b="0" i="1" smtClean="0">
                              <a:latin typeface="Cambria Math"/>
                            </a:rPr>
                            <m:t>𝑡</m:t>
                          </m:r>
                        </m:e>
                        <m:sub>
                          <m:r>
                            <a:rPr lang="en-US" b="0" i="1" smtClean="0">
                              <a:latin typeface="Cambria Math"/>
                            </a:rPr>
                            <m:t>𝑐</m:t>
                          </m:r>
                        </m:sub>
                      </m:sSub>
                      <m:r>
                        <a:rPr lang="en-US" b="0" i="1" smtClean="0">
                          <a:latin typeface="Cambria Math"/>
                        </a:rPr>
                        <m:t>𝑤</m:t>
                      </m:r>
                    </m:oMath>
                  </m:oMathPara>
                </a14:m>
                <a:endParaRPr lang="en-US" dirty="0"/>
              </a:p>
            </p:txBody>
          </p:sp>
        </mc:Choice>
        <mc:Fallback xmlns="">
          <p:sp>
            <p:nvSpPr>
              <p:cNvPr id="45" name="Textfeld 44"/>
              <p:cNvSpPr txBox="1">
                <a:spLocks noRot="1" noChangeAspect="1" noMove="1" noResize="1" noEditPoints="1" noAdjustHandles="1" noChangeArrowheads="1" noChangeShapeType="1" noTextEdit="1"/>
              </p:cNvSpPr>
              <p:nvPr/>
            </p:nvSpPr>
            <p:spPr>
              <a:xfrm>
                <a:off x="5434525" y="5251744"/>
                <a:ext cx="3029291" cy="408445"/>
              </a:xfrm>
              <a:prstGeom prst="rect">
                <a:avLst/>
              </a:prstGeom>
              <a:blipFill rotWithShape="1">
                <a:blip r:embed="rId3"/>
                <a:stretch>
                  <a:fillRect b="-5797"/>
                </a:stretch>
              </a:blipFill>
              <a:ln>
                <a:solidFill>
                  <a:schemeClr val="tx2"/>
                </a:solidFill>
                <a:prstDash val="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6" name="Textfeld 45"/>
              <p:cNvSpPr txBox="1"/>
              <p:nvPr/>
            </p:nvSpPr>
            <p:spPr>
              <a:xfrm>
                <a:off x="5875554" y="2287524"/>
                <a:ext cx="360040"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sSub>
                            <m:sSubPr>
                              <m:ctrlPr>
                                <a:rPr lang="en-US" i="1">
                                  <a:latin typeface="Cambria Math" charset="0"/>
                                </a:rPr>
                              </m:ctrlPr>
                            </m:sSubPr>
                            <m:e>
                              <m:r>
                                <a:rPr lang="de-DE" i="1">
                                  <a:latin typeface="Cambria Math"/>
                                </a:rPr>
                                <m:t>𝑣</m:t>
                              </m:r>
                            </m:e>
                            <m:sub>
                              <m:r>
                                <a:rPr lang="en-US" i="1">
                                  <a:latin typeface="Cambria Math"/>
                                </a:rPr>
                                <m:t>𝑓</m:t>
                              </m:r>
                            </m:sub>
                          </m:sSub>
                        </m:e>
                      </m:acc>
                    </m:oMath>
                  </m:oMathPara>
                </a14:m>
                <a:endParaRPr lang="en-US" dirty="0"/>
              </a:p>
            </p:txBody>
          </p:sp>
        </mc:Choice>
        <mc:Fallback xmlns="">
          <p:sp>
            <p:nvSpPr>
              <p:cNvPr id="46" name="Textfeld 45"/>
              <p:cNvSpPr txBox="1">
                <a:spLocks noRot="1" noChangeAspect="1" noMove="1" noResize="1" noEditPoints="1" noAdjustHandles="1" noChangeArrowheads="1" noChangeShapeType="1" noTextEdit="1"/>
              </p:cNvSpPr>
              <p:nvPr/>
            </p:nvSpPr>
            <p:spPr>
              <a:xfrm>
                <a:off x="5875554" y="2287524"/>
                <a:ext cx="360040" cy="391582"/>
              </a:xfrm>
              <a:prstGeom prst="rect">
                <a:avLst/>
              </a:prstGeom>
              <a:blipFill rotWithShape="1">
                <a:blip r:embed="rId4"/>
                <a:stretch>
                  <a:fillRect r="-6780" b="-937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Inhaltsplatzhalter 1"/>
              <p:cNvSpPr txBox="1">
                <a:spLocks/>
              </p:cNvSpPr>
              <p:nvPr/>
            </p:nvSpPr>
            <p:spPr>
              <a:xfrm>
                <a:off x="217486" y="909544"/>
                <a:ext cx="4401750" cy="4312271"/>
              </a:xfrm>
              <a:prstGeom prst="rect">
                <a:avLst/>
              </a:prstGeom>
            </p:spPr>
            <p:txBody>
              <a:bodyPr lIns="180000" tIns="0" rIns="180000" bIns="0">
                <a:spAutoFit/>
              </a:bodyPr>
              <a:lstStyle>
                <a:lvl1pPr marL="228600" indent="-228600" algn="l" rtl="0" eaLnBrk="1" fontAlgn="base" hangingPunct="1">
                  <a:spcBef>
                    <a:spcPct val="30000"/>
                  </a:spcBef>
                  <a:spcAft>
                    <a:spcPct val="20000"/>
                  </a:spcAft>
                  <a:buClr>
                    <a:schemeClr val="accent2"/>
                  </a:buClr>
                  <a:buSzPct val="90000"/>
                  <a:buFont typeface="Wingdings" pitchFamily="2" charset="2"/>
                  <a:buChar char="n"/>
                  <a:tabLst>
                    <a:tab pos="266700" algn="l"/>
                    <a:tab pos="631825" algn="l"/>
                    <a:tab pos="981075" algn="l"/>
                  </a:tabLst>
                  <a:defRPr>
                    <a:solidFill>
                      <a:schemeClr val="tx1"/>
                    </a:solidFill>
                    <a:latin typeface="+mn-lt"/>
                    <a:ea typeface="+mn-ea"/>
                    <a:cs typeface="+mn-cs"/>
                  </a:defRPr>
                </a:lvl1pPr>
                <a:lvl2pPr marL="457200" indent="-228600" algn="l" rtl="0" eaLnBrk="1" fontAlgn="base" hangingPunct="1">
                  <a:spcBef>
                    <a:spcPct val="0"/>
                  </a:spcBef>
                  <a:spcAft>
                    <a:spcPct val="20000"/>
                  </a:spcAft>
                  <a:buClr>
                    <a:schemeClr val="tx1"/>
                  </a:buClr>
                  <a:buFont typeface="Arial" charset="0"/>
                  <a:buChar char="–"/>
                  <a:tabLst>
                    <a:tab pos="266700" algn="l"/>
                    <a:tab pos="631825" algn="l"/>
                    <a:tab pos="981075" algn="l"/>
                  </a:tabLst>
                  <a:defRPr sz="1600">
                    <a:solidFill>
                      <a:schemeClr val="tx1"/>
                    </a:solidFill>
                    <a:latin typeface="+mn-lt"/>
                  </a:defRPr>
                </a:lvl2pPr>
                <a:lvl3pPr marL="685800" indent="-228600"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3pPr>
                <a:lvl4pPr marL="1431925" indent="-173038"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4pPr>
                <a:lvl5pPr marL="17938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5pPr>
                <a:lvl6pPr marL="22510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6pPr>
                <a:lvl7pPr marL="27082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7pPr>
                <a:lvl8pPr marL="31654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8pPr>
                <a:lvl9pPr marL="36226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9pPr>
              </a:lstStyle>
              <a:p>
                <a:pPr marL="0" indent="0" defTabSz="914400">
                  <a:buNone/>
                </a:pPr>
                <a:r>
                  <a:rPr lang="en-US" kern="0" dirty="0"/>
                  <a:t>The heat flow is calculated on the end of contact between chip and tool </a:t>
                </a:r>
                <a:r>
                  <a:rPr lang="en-US" kern="0" dirty="0" smtClean="0"/>
                  <a:t>interfaces</a:t>
                </a:r>
              </a:p>
              <a:p>
                <a:pPr marL="0" indent="0" defTabSz="914400">
                  <a:buFont typeface="Wingdings" pitchFamily="2" charset="2"/>
                  <a:buNone/>
                </a:pPr>
                <a:r>
                  <a:rPr lang="en-US" kern="0" dirty="0" smtClean="0"/>
                  <a:t>Method based on [BOOTHROYD]. </a:t>
                </a:r>
                <a:endParaRPr lang="de-DE" kern="0" dirty="0" smtClean="0"/>
              </a:p>
              <a:p>
                <a:pPr lvl="1" defTabSz="914400"/>
                <a14:m>
                  <m:oMath xmlns:m="http://schemas.openxmlformats.org/officeDocument/2006/math">
                    <m:sSub>
                      <m:sSubPr>
                        <m:ctrlPr>
                          <a:rPr lang="en-US" i="1">
                            <a:latin typeface="Cambria Math" charset="0"/>
                          </a:rPr>
                        </m:ctrlPr>
                      </m:sSubPr>
                      <m:e>
                        <m:r>
                          <a:rPr lang="en-US" i="1">
                            <a:latin typeface="Cambria Math"/>
                          </a:rPr>
                          <m:t>𝑐</m:t>
                        </m:r>
                      </m:e>
                      <m:sub>
                        <m:r>
                          <a:rPr lang="en-US" i="1">
                            <a:latin typeface="Cambria Math"/>
                          </a:rPr>
                          <m:t>𝑝</m:t>
                        </m:r>
                      </m:sub>
                    </m:sSub>
                    <m:r>
                      <a:rPr lang="de-DE" i="1">
                        <a:latin typeface="Cambria Math"/>
                      </a:rPr>
                      <m:t>(</m:t>
                    </m:r>
                    <m:r>
                      <a:rPr lang="de-DE" i="1">
                        <a:latin typeface="Cambria Math"/>
                      </a:rPr>
                      <m:t>𝑇</m:t>
                    </m:r>
                    <m:r>
                      <a:rPr lang="de-DE" i="1">
                        <a:latin typeface="Cambria Math"/>
                      </a:rPr>
                      <m:t>)</m:t>
                    </m:r>
                  </m:oMath>
                </a14:m>
                <a:r>
                  <a:rPr lang="en-US" dirty="0">
                    <a:latin typeface="Arial" charset="0"/>
                  </a:rPr>
                  <a:t> </a:t>
                </a:r>
                <a:r>
                  <a:rPr lang="en-US" dirty="0" smtClean="0">
                    <a:latin typeface="Arial" charset="0"/>
                  </a:rPr>
                  <a:t>: </a:t>
                </a:r>
                <a:r>
                  <a:rPr lang="en-US" dirty="0">
                    <a:latin typeface="Arial" charset="0"/>
                  </a:rPr>
                  <a:t>heat capacity function</a:t>
                </a:r>
              </a:p>
              <a:p>
                <a:pPr lvl="1" defTabSz="914400"/>
                <a14:m>
                  <m:oMath xmlns:m="http://schemas.openxmlformats.org/officeDocument/2006/math">
                    <m:sSubSup>
                      <m:sSubSupPr>
                        <m:ctrlPr>
                          <a:rPr lang="en-US" i="1">
                            <a:latin typeface="Cambria Math" charset="0"/>
                          </a:rPr>
                        </m:ctrlPr>
                      </m:sSubSupPr>
                      <m:e>
                        <m:r>
                          <a:rPr lang="en-US" i="1">
                            <a:latin typeface="Cambria Math"/>
                          </a:rPr>
                          <m:t>𝑇</m:t>
                        </m:r>
                      </m:e>
                      <m:sub>
                        <m:r>
                          <a:rPr lang="en-US" i="1">
                            <a:latin typeface="Cambria Math"/>
                          </a:rPr>
                          <m:t>𝑐</m:t>
                        </m:r>
                      </m:sub>
                      <m:sup>
                        <m:r>
                          <a:rPr lang="en-US" i="1">
                            <a:latin typeface="Cambria Math"/>
                          </a:rPr>
                          <m:t>𝑜𝑢𝑡</m:t>
                        </m:r>
                      </m:sup>
                    </m:sSubSup>
                  </m:oMath>
                </a14:m>
                <a:r>
                  <a:rPr lang="en-US" dirty="0">
                    <a:latin typeface="Arial" charset="0"/>
                  </a:rPr>
                  <a:t> </a:t>
                </a:r>
                <a:r>
                  <a:rPr lang="en-US" dirty="0" smtClean="0">
                    <a:latin typeface="Arial" charset="0"/>
                  </a:rPr>
                  <a:t>: </a:t>
                </a:r>
                <a:r>
                  <a:rPr lang="en-US" dirty="0">
                    <a:latin typeface="Arial" charset="0"/>
                  </a:rPr>
                  <a:t>chip </a:t>
                </a:r>
                <a:r>
                  <a:rPr lang="en-US" dirty="0" smtClean="0">
                    <a:latin typeface="Arial" charset="0"/>
                  </a:rPr>
                  <a:t>temperature</a:t>
                </a:r>
              </a:p>
              <a:p>
                <a:pPr lvl="1" defTabSz="914400"/>
                <a14:m>
                  <m:oMath xmlns:m="http://schemas.openxmlformats.org/officeDocument/2006/math">
                    <m:sSub>
                      <m:sSubPr>
                        <m:ctrlPr>
                          <a:rPr lang="en-US" i="1">
                            <a:latin typeface="Cambria Math" charset="0"/>
                          </a:rPr>
                        </m:ctrlPr>
                      </m:sSubPr>
                      <m:e>
                        <m:r>
                          <a:rPr lang="en-US" i="1">
                            <a:latin typeface="Cambria Math"/>
                          </a:rPr>
                          <m:t>𝑇</m:t>
                        </m:r>
                      </m:e>
                      <m:sub>
                        <m:r>
                          <a:rPr lang="en-US" i="1">
                            <a:latin typeface="Cambria Math"/>
                          </a:rPr>
                          <m:t>𝑒</m:t>
                        </m:r>
                      </m:sub>
                    </m:sSub>
                  </m:oMath>
                </a14:m>
                <a:r>
                  <a:rPr lang="en-US" dirty="0">
                    <a:latin typeface="Arial" charset="0"/>
                  </a:rPr>
                  <a:t> </a:t>
                </a:r>
                <a:r>
                  <a:rPr lang="en-US" dirty="0" smtClean="0">
                    <a:latin typeface="Arial" charset="0"/>
                  </a:rPr>
                  <a:t>: </a:t>
                </a:r>
                <a:r>
                  <a:rPr lang="en-US" dirty="0">
                    <a:latin typeface="Arial" charset="0"/>
                  </a:rPr>
                  <a:t>environment </a:t>
                </a:r>
                <a:r>
                  <a:rPr lang="en-US" dirty="0" smtClean="0">
                    <a:latin typeface="Arial" charset="0"/>
                  </a:rPr>
                  <a:t>temperature</a:t>
                </a:r>
              </a:p>
              <a:p>
                <a:pPr lvl="1" defTabSz="914400"/>
                <a14:m>
                  <m:oMath xmlns:m="http://schemas.openxmlformats.org/officeDocument/2006/math">
                    <m:sSub>
                      <m:sSubPr>
                        <m:ctrlPr>
                          <a:rPr lang="en-US" i="1">
                            <a:latin typeface="Cambria Math" charset="0"/>
                          </a:rPr>
                        </m:ctrlPr>
                      </m:sSubPr>
                      <m:e>
                        <m:r>
                          <a:rPr lang="de-DE" i="1">
                            <a:latin typeface="Cambria Math"/>
                          </a:rPr>
                          <m:t>𝑣</m:t>
                        </m:r>
                      </m:e>
                      <m:sub>
                        <m:r>
                          <a:rPr lang="en-US" i="1">
                            <a:latin typeface="Cambria Math"/>
                          </a:rPr>
                          <m:t>𝑓</m:t>
                        </m:r>
                      </m:sub>
                    </m:sSub>
                  </m:oMath>
                </a14:m>
                <a:r>
                  <a:rPr lang="en-US" dirty="0">
                    <a:latin typeface="Arial" charset="0"/>
                  </a:rPr>
                  <a:t> </a:t>
                </a:r>
                <a:r>
                  <a:rPr lang="en-US" dirty="0" smtClean="0">
                    <a:latin typeface="Arial" charset="0"/>
                  </a:rPr>
                  <a:t>: </a:t>
                </a:r>
                <a:r>
                  <a:rPr lang="en-US" dirty="0">
                    <a:latin typeface="Arial" charset="0"/>
                  </a:rPr>
                  <a:t>velocity of the chip</a:t>
                </a:r>
              </a:p>
              <a:p>
                <a:pPr lvl="1" defTabSz="914400"/>
                <a14:m>
                  <m:oMath xmlns:m="http://schemas.openxmlformats.org/officeDocument/2006/math">
                    <m:sSub>
                      <m:sSubPr>
                        <m:ctrlPr>
                          <a:rPr lang="en-US" i="1">
                            <a:latin typeface="Cambria Math" charset="0"/>
                          </a:rPr>
                        </m:ctrlPr>
                      </m:sSubPr>
                      <m:e>
                        <m:r>
                          <a:rPr lang="en-US" i="1">
                            <a:latin typeface="Cambria Math"/>
                          </a:rPr>
                          <m:t>𝑡</m:t>
                        </m:r>
                      </m:e>
                      <m:sub>
                        <m:r>
                          <a:rPr lang="en-US" i="1">
                            <a:latin typeface="Cambria Math"/>
                          </a:rPr>
                          <m:t>𝑐</m:t>
                        </m:r>
                      </m:sub>
                    </m:sSub>
                  </m:oMath>
                </a14:m>
                <a:r>
                  <a:rPr lang="en-US" dirty="0">
                    <a:latin typeface="Arial" charset="0"/>
                  </a:rPr>
                  <a:t> </a:t>
                </a:r>
                <a:r>
                  <a:rPr lang="en-US" dirty="0" smtClean="0">
                    <a:latin typeface="Arial" charset="0"/>
                  </a:rPr>
                  <a:t>: </a:t>
                </a:r>
                <a:r>
                  <a:rPr lang="en-US" dirty="0">
                    <a:latin typeface="Arial" charset="0"/>
                  </a:rPr>
                  <a:t>chip thickness</a:t>
                </a:r>
              </a:p>
              <a:p>
                <a:pPr lvl="1" defTabSz="914400"/>
                <a14:m>
                  <m:oMath xmlns:m="http://schemas.openxmlformats.org/officeDocument/2006/math">
                    <m:r>
                      <a:rPr lang="en-US" i="1">
                        <a:latin typeface="Cambria Math"/>
                      </a:rPr>
                      <m:t>𝑤</m:t>
                    </m:r>
                  </m:oMath>
                </a14:m>
                <a:r>
                  <a:rPr lang="en-US" dirty="0">
                    <a:latin typeface="Arial" charset="0"/>
                  </a:rPr>
                  <a:t> </a:t>
                </a:r>
                <a:r>
                  <a:rPr lang="en-US" dirty="0" smtClean="0">
                    <a:latin typeface="Arial" charset="0"/>
                  </a:rPr>
                  <a:t>: </a:t>
                </a:r>
                <a:r>
                  <a:rPr lang="en-US" dirty="0">
                    <a:latin typeface="Arial" charset="0"/>
                  </a:rPr>
                  <a:t>chip </a:t>
                </a:r>
                <a:r>
                  <a:rPr lang="en-US" dirty="0" smtClean="0">
                    <a:latin typeface="Arial" charset="0"/>
                  </a:rPr>
                  <a:t>width</a:t>
                </a:r>
                <a:endParaRPr lang="en-US" kern="0" dirty="0"/>
              </a:p>
              <a:p>
                <a:pPr defTabSz="914400"/>
                <a:endParaRPr lang="en-US" kern="0" dirty="0"/>
              </a:p>
              <a:p>
                <a:pPr defTabSz="914400"/>
                <a:endParaRPr lang="de-DE" kern="0" dirty="0" smtClean="0"/>
              </a:p>
              <a:p>
                <a:pPr defTabSz="914400"/>
                <a:endParaRPr lang="de-DE" kern="0" dirty="0"/>
              </a:p>
            </p:txBody>
          </p:sp>
        </mc:Choice>
        <mc:Fallback xmlns="">
          <p:sp>
            <p:nvSpPr>
              <p:cNvPr id="30" name="Inhaltsplatzhalter 1"/>
              <p:cNvSpPr txBox="1">
                <a:spLocks noRot="1" noChangeAspect="1" noMove="1" noResize="1" noEditPoints="1" noAdjustHandles="1" noChangeArrowheads="1" noChangeShapeType="1" noTextEdit="1"/>
              </p:cNvSpPr>
              <p:nvPr/>
            </p:nvSpPr>
            <p:spPr>
              <a:xfrm>
                <a:off x="217486" y="909544"/>
                <a:ext cx="4401750" cy="4312271"/>
              </a:xfrm>
              <a:prstGeom prst="rect">
                <a:avLst/>
              </a:prstGeom>
              <a:blipFill rotWithShape="1">
                <a:blip r:embed="rId5"/>
                <a:stretch>
                  <a:fillRect t="-1695"/>
                </a:stretch>
              </a:blipFill>
            </p:spPr>
            <p:txBody>
              <a:bodyPr/>
              <a:lstStyle/>
              <a:p>
                <a:r>
                  <a:rPr lang="de-DE">
                    <a:noFill/>
                  </a:rPr>
                  <a:t> </a:t>
                </a:r>
              </a:p>
            </p:txBody>
          </p:sp>
        </mc:Fallback>
      </mc:AlternateContent>
    </p:spTree>
    <p:extLst>
      <p:ext uri="{BB962C8B-B14F-4D97-AF65-F5344CB8AC3E}">
        <p14:creationId xmlns:p14="http://schemas.microsoft.com/office/powerpoint/2010/main" val="2797492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a:hlinkClick r:id="rId16" action="ppaction://hlinksldjump"/>
          </p:cNvPr>
          <p:cNvSpPr/>
          <p:nvPr>
            <p:custDataLst>
              <p:tags r:id="rId2"/>
            </p:custDataLst>
          </p:nvPr>
        </p:nvSpPr>
        <p:spPr bwMode="auto">
          <a:xfrm>
            <a:off x="1204674" y="4111148"/>
            <a:ext cx="6089232"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Influence of uncut chip thickness and cutting velocity</a:t>
            </a:r>
            <a:endParaRPr kumimoji="0" lang="de-DE" b="1" u="none" strike="noStrike" cap="none" normalizeH="0" baseline="0" smtClean="0">
              <a:ln>
                <a:noFill/>
              </a:ln>
              <a:effectLst/>
              <a:latin typeface="Arial"/>
            </a:endParaRPr>
          </a:p>
        </p:txBody>
      </p:sp>
      <p:sp>
        <p:nvSpPr>
          <p:cNvPr id="28" name="Rechteck 27">
            <a:hlinkClick r:id="rId16" action="ppaction://hlinksldjump"/>
          </p:cNvPr>
          <p:cNvSpPr/>
          <p:nvPr>
            <p:custDataLst>
              <p:tags r:id="rId3"/>
            </p:custDataLst>
          </p:nvPr>
        </p:nvSpPr>
        <p:spPr bwMode="auto">
          <a:xfrm>
            <a:off x="710287" y="4111148"/>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3.2</a:t>
            </a:r>
          </a:p>
        </p:txBody>
      </p:sp>
      <p:sp>
        <p:nvSpPr>
          <p:cNvPr id="27" name="Rechteck 26"/>
          <p:cNvSpPr/>
          <p:nvPr>
            <p:custDataLst>
              <p:tags r:id="rId4"/>
            </p:custDataLst>
          </p:nvPr>
        </p:nvSpPr>
        <p:spPr bwMode="auto">
          <a:xfrm>
            <a:off x="1204674" y="3299261"/>
            <a:ext cx="8479076"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u="none" strike="noStrike" cap="none" normalizeH="0" baseline="0" smtClean="0">
              <a:ln>
                <a:noFill/>
              </a:ln>
              <a:effectLst/>
              <a:latin typeface="Arial"/>
            </a:endParaRPr>
          </a:p>
        </p:txBody>
      </p:sp>
      <p:sp>
        <p:nvSpPr>
          <p:cNvPr id="26" name="Rechteck 25">
            <a:hlinkClick r:id="rId17" action="ppaction://hlinksldjump"/>
          </p:cNvPr>
          <p:cNvSpPr/>
          <p:nvPr>
            <p:custDataLst>
              <p:tags r:id="rId5"/>
            </p:custDataLst>
          </p:nvPr>
        </p:nvSpPr>
        <p:spPr bwMode="auto">
          <a:xfrm>
            <a:off x="1204674" y="3299261"/>
            <a:ext cx="6089232"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Time and spatial varying thermal properties </a:t>
            </a:r>
            <a:endParaRPr kumimoji="0" lang="de-DE" b="1" u="none" strike="noStrike" cap="none" normalizeH="0" baseline="0" smtClean="0">
              <a:ln>
                <a:noFill/>
              </a:ln>
              <a:effectLst/>
              <a:latin typeface="Arial"/>
            </a:endParaRPr>
          </a:p>
        </p:txBody>
      </p:sp>
      <p:sp>
        <p:nvSpPr>
          <p:cNvPr id="25" name="Rechteck 24">
            <a:hlinkClick r:id="rId17" action="ppaction://hlinksldjump"/>
          </p:cNvPr>
          <p:cNvSpPr/>
          <p:nvPr>
            <p:custDataLst>
              <p:tags r:id="rId6"/>
            </p:custDataLst>
          </p:nvPr>
        </p:nvSpPr>
        <p:spPr bwMode="auto">
          <a:xfrm>
            <a:off x="710287" y="3299261"/>
            <a:ext cx="430887" cy="43088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3.1</a:t>
            </a:r>
          </a:p>
        </p:txBody>
      </p:sp>
      <p:sp>
        <p:nvSpPr>
          <p:cNvPr id="24" name="Rechteck 23">
            <a:hlinkClick r:id="" action="ppaction://noaction"/>
          </p:cNvPr>
          <p:cNvSpPr/>
          <p:nvPr>
            <p:custDataLst>
              <p:tags r:id="rId7"/>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23" name="Rechteck 22">
            <a:hlinkClick r:id="" action="ppaction://noaction"/>
          </p:cNvPr>
          <p:cNvSpPr/>
          <p:nvPr>
            <p:custDataLst>
              <p:tags r:id="rId8"/>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22" name="Rechteck 21">
            <a:hlinkClick r:id="rId18" action="ppaction://hlinksldjump"/>
          </p:cNvPr>
          <p:cNvSpPr/>
          <p:nvPr>
            <p:custDataLst>
              <p:tags r:id="rId9"/>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21" name="Rechteck 20">
            <a:hlinkClick r:id="rId18" action="ppaction://hlinksldjump"/>
          </p:cNvPr>
          <p:cNvSpPr/>
          <p:nvPr>
            <p:custDataLst>
              <p:tags r:id="rId10"/>
            </p:custDataLst>
          </p:nvPr>
        </p:nvSpPr>
        <p:spPr bwMode="auto">
          <a:xfrm>
            <a:off x="215900" y="1675487"/>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20" name="Rechteck 19">
            <a:hlinkClick r:id="rId19" action="ppaction://hlinksldjump"/>
          </p:cNvPr>
          <p:cNvSpPr/>
          <p:nvPr>
            <p:custDataLst>
              <p:tags r:id="rId11"/>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7" name="Rechteck 16">
            <a:hlinkClick r:id="rId19" action="ppaction://hlinksldjump"/>
          </p:cNvPr>
          <p:cNvSpPr/>
          <p:nvPr>
            <p:custDataLst>
              <p:tags r:id="rId12"/>
            </p:custDataLst>
          </p:nvPr>
        </p:nvSpPr>
        <p:spPr bwMode="auto">
          <a:xfrm>
            <a:off x="215900" y="863600"/>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6" name="Titel 15"/>
          <p:cNvSpPr>
            <a:spLocks noGrp="1"/>
          </p:cNvSpPr>
          <p:nvPr>
            <p:ph type="title"/>
            <p:custDataLst>
              <p:tags r:id="rId13"/>
            </p:custDataLst>
          </p:nvPr>
        </p:nvSpPr>
        <p:spPr/>
        <p:txBody>
          <a:bodyPr/>
          <a:lstStyle/>
          <a:p>
            <a:r>
              <a:rPr lang="de-DE" smtClean="0"/>
              <a:t>Gliederung</a:t>
            </a:r>
            <a:endParaRPr lang="de-DE"/>
          </a:p>
        </p:txBody>
      </p:sp>
      <p:sp>
        <p:nvSpPr>
          <p:cNvPr id="18" name="Freeform 101"/>
          <p:cNvSpPr>
            <a:spLocks noEditPoints="1"/>
          </p:cNvSpPr>
          <p:nvPr/>
        </p:nvSpPr>
        <p:spPr bwMode="auto">
          <a:xfrm>
            <a:off x="8697416" y="222965"/>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919921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2938103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70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 </a:t>
            </a:r>
            <a:r>
              <a:rPr lang="en-US" dirty="0" smtClean="0"/>
              <a:t/>
            </a:r>
            <a:br>
              <a:rPr lang="en-US" dirty="0" smtClean="0"/>
            </a:br>
            <a:r>
              <a:rPr lang="en-US" dirty="0">
                <a:solidFill>
                  <a:schemeClr val="accent4"/>
                </a:solidFill>
              </a:rPr>
              <a:t>Temperature at tool tip [°</a:t>
            </a:r>
            <a:r>
              <a:rPr lang="en-US" dirty="0" smtClean="0">
                <a:solidFill>
                  <a:schemeClr val="accent4"/>
                </a:solidFill>
              </a:rPr>
              <a:t>C]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a:t>
            </a:r>
            <a:r>
              <a:rPr lang="en-US" dirty="0" err="1" smtClean="0">
                <a:solidFill>
                  <a:schemeClr val="accent4"/>
                </a:solidFill>
              </a:rPr>
              <a:t>h</a:t>
            </a:r>
            <a:r>
              <a:rPr lang="en-US" baseline="-25000" dirty="0" err="1"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6" name="Diagramm 15"/>
          <p:cNvGraphicFramePr>
            <a:graphicFrameLocks/>
          </p:cNvGraphicFramePr>
          <p:nvPr>
            <p:extLst>
              <p:ext uri="{D42A27DB-BD31-4B8C-83A1-F6EECF244321}">
                <p14:modId xmlns:p14="http://schemas.microsoft.com/office/powerpoint/2010/main" val="291410319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17068585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2708755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72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a:t>
            </a:r>
            <a:r>
              <a:rPr lang="en-US" dirty="0" smtClean="0"/>
              <a:t/>
            </a:r>
            <a:br>
              <a:rPr lang="en-US" dirty="0" smtClean="0"/>
            </a:br>
            <a:r>
              <a:rPr lang="en-US" dirty="0" smtClean="0">
                <a:solidFill>
                  <a:schemeClr val="accent4"/>
                </a:solidFill>
              </a:rPr>
              <a:t>Internal energy in tool [Joule]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8" name="Diagramm 17"/>
          <p:cNvGraphicFramePr>
            <a:graphicFrameLocks/>
          </p:cNvGraphicFramePr>
          <p:nvPr>
            <p:extLst>
              <p:ext uri="{D42A27DB-BD31-4B8C-83A1-F6EECF244321}">
                <p14:modId xmlns:p14="http://schemas.microsoft.com/office/powerpoint/2010/main" val="201864186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29889213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2593032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75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253018973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Internal energy rate of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1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901939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a:t>Time and spatial varying thermal properties</a:t>
            </a:r>
            <a:r>
              <a:rPr lang="en-US" dirty="0" smtClean="0"/>
              <a:t/>
            </a:r>
            <a:br>
              <a:rPr lang="en-US" dirty="0" smtClean="0"/>
            </a:br>
            <a:r>
              <a:rPr lang="en-US" dirty="0" smtClean="0">
                <a:solidFill>
                  <a:schemeClr val="accent4"/>
                </a:solidFill>
              </a:rPr>
              <a:t>Total Power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5" name="Diagramm 4"/>
          <p:cNvGraphicFramePr>
            <a:graphicFrameLocks/>
          </p:cNvGraphicFramePr>
          <p:nvPr>
            <p:extLst>
              <p:ext uri="{D42A27DB-BD31-4B8C-83A1-F6EECF244321}">
                <p14:modId xmlns:p14="http://schemas.microsoft.com/office/powerpoint/2010/main" val="136708571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750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2106956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677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404987626"/>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Internal energy carried away by chip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8"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822858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a:hlinkClick r:id="" action="ppaction://noaction"/>
          </p:cNvPr>
          <p:cNvSpPr/>
          <p:nvPr>
            <p:custDataLst>
              <p:tags r:id="rId2"/>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16" name="Rechteck 15">
            <a:hlinkClick r:id="" action="ppaction://noaction"/>
          </p:cNvPr>
          <p:cNvSpPr/>
          <p:nvPr>
            <p:custDataLst>
              <p:tags r:id="rId3"/>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15" name="Rechteck 14">
            <a:hlinkClick r:id="rId10" action="ppaction://hlinksldjump"/>
          </p:cNvPr>
          <p:cNvSpPr/>
          <p:nvPr>
            <p:custDataLst>
              <p:tags r:id="rId4"/>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14" name="Rechteck 13">
            <a:hlinkClick r:id="rId10" action="ppaction://hlinksldjump"/>
          </p:cNvPr>
          <p:cNvSpPr/>
          <p:nvPr>
            <p:custDataLst>
              <p:tags r:id="rId5"/>
            </p:custDataLst>
          </p:nvPr>
        </p:nvSpPr>
        <p:spPr bwMode="auto">
          <a:xfrm>
            <a:off x="215900" y="1675487"/>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13" name="Rechteck 12">
            <a:hlinkClick r:id="rId11" action="ppaction://hlinksldjump"/>
          </p:cNvPr>
          <p:cNvSpPr/>
          <p:nvPr>
            <p:custDataLst>
              <p:tags r:id="rId6"/>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2" name="Rechteck 11">
            <a:hlinkClick r:id="rId11" action="ppaction://hlinksldjump"/>
          </p:cNvPr>
          <p:cNvSpPr/>
          <p:nvPr>
            <p:custDataLst>
              <p:tags r:id="rId7"/>
            </p:custDataLst>
          </p:nvPr>
        </p:nvSpPr>
        <p:spPr bwMode="auto">
          <a:xfrm>
            <a:off x="215900" y="863600"/>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1" name="Titel 10"/>
          <p:cNvSpPr>
            <a:spLocks noGrp="1"/>
          </p:cNvSpPr>
          <p:nvPr>
            <p:ph type="title"/>
            <p:custDataLst>
              <p:tags r:id="rId8"/>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1611618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4831150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800"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to the chip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m 9"/>
          <p:cNvGraphicFramePr>
            <a:graphicFrameLocks/>
          </p:cNvGraphicFramePr>
          <p:nvPr>
            <p:extLst>
              <p:ext uri="{D42A27DB-BD31-4B8C-83A1-F6EECF244321}">
                <p14:modId xmlns:p14="http://schemas.microsoft.com/office/powerpoint/2010/main" val="817027644"/>
              </p:ext>
            </p:extLst>
          </p:nvPr>
        </p:nvGraphicFramePr>
        <p:xfrm>
          <a:off x="245204" y="858880"/>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39238502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6537194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882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117981000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9411258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1923568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84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135019086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 </a:t>
            </a:r>
            <a:r>
              <a:rPr lang="en-US" dirty="0" smtClean="0">
                <a:solidFill>
                  <a:schemeClr val="accent4"/>
                </a:solidFill>
              </a:rPr>
              <a:t> 2</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241962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5183781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087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180527205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tool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5067361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0385949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189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185061801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workpiece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944134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5152136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20"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241345909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workpiece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3535014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0736819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94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19813659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Friction coefficient µ for </a:t>
            </a:r>
            <a:r>
              <a:rPr lang="en-US" dirty="0">
                <a:solidFill>
                  <a:schemeClr val="accent4"/>
                </a:solidFill>
              </a:rPr>
              <a:t>different </a:t>
            </a:r>
            <a:r>
              <a:rPr lang="en-US" dirty="0" err="1">
                <a:solidFill>
                  <a:schemeClr val="accent4"/>
                </a:solidFill>
              </a:rPr>
              <a:t>v</a:t>
            </a:r>
            <a:r>
              <a:rPr lang="en-US" baseline="-25000" dirty="0" err="1">
                <a:solidFill>
                  <a:schemeClr val="accent4"/>
                </a:solidFill>
              </a:rPr>
              <a:t>c</a:t>
            </a:r>
            <a:r>
              <a:rPr lang="en-US" dirty="0">
                <a:solidFill>
                  <a:schemeClr val="accent4"/>
                </a:solidFill>
              </a:rPr>
              <a:t> and h</a:t>
            </a:r>
            <a:r>
              <a:rPr lang="en-US" baseline="-25000" dirty="0">
                <a:solidFill>
                  <a:schemeClr val="accent4"/>
                </a:solidFill>
              </a:rPr>
              <a:t>sp</a:t>
            </a:r>
            <a:endParaRPr lang="en-US" dirty="0">
              <a:solidFill>
                <a:schemeClr val="accent4"/>
              </a:solidFill>
            </a:endParaRPr>
          </a:p>
        </p:txBody>
      </p:sp>
      <p:sp>
        <p:nvSpPr>
          <p:cNvPr id="23"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0080014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0951065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969"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5" name="Diagramm 14"/>
          <p:cNvGraphicFramePr>
            <a:graphicFrameLocks/>
          </p:cNvGraphicFramePr>
          <p:nvPr>
            <p:extLst>
              <p:ext uri="{D42A27DB-BD31-4B8C-83A1-F6EECF244321}">
                <p14:modId xmlns:p14="http://schemas.microsoft.com/office/powerpoint/2010/main" val="127527843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11" name="Textfeld 10"/>
          <p:cNvSpPr txBox="1"/>
          <p:nvPr/>
        </p:nvSpPr>
        <p:spPr>
          <a:xfrm>
            <a:off x="1527287" y="4711874"/>
            <a:ext cx="936104" cy="369332"/>
          </a:xfrm>
          <a:prstGeom prst="rect">
            <a:avLst/>
          </a:prstGeom>
          <a:noFill/>
        </p:spPr>
        <p:txBody>
          <a:bodyPr wrap="square" rtlCol="0">
            <a:spAutoFit/>
          </a:bodyPr>
          <a:lstStyle/>
          <a:p>
            <a:pPr algn="ctr"/>
            <a:r>
              <a:rPr lang="en-US" dirty="0" smtClean="0"/>
              <a:t>Tool</a:t>
            </a:r>
            <a:endParaRPr lang="en-US" dirty="0"/>
          </a:p>
        </p:txBody>
      </p:sp>
      <p:sp>
        <p:nvSpPr>
          <p:cNvPr id="12" name="Textfeld 11"/>
          <p:cNvSpPr txBox="1"/>
          <p:nvPr/>
        </p:nvSpPr>
        <p:spPr>
          <a:xfrm>
            <a:off x="1243447" y="3681028"/>
            <a:ext cx="1503784" cy="369332"/>
          </a:xfrm>
          <a:prstGeom prst="rect">
            <a:avLst/>
          </a:prstGeom>
          <a:noFill/>
        </p:spPr>
        <p:txBody>
          <a:bodyPr wrap="square" rtlCol="0">
            <a:spAutoFit/>
          </a:bodyPr>
          <a:lstStyle/>
          <a:p>
            <a:pPr algn="ctr"/>
            <a:r>
              <a:rPr lang="en-US" dirty="0" smtClean="0"/>
              <a:t>Work piece</a:t>
            </a:r>
            <a:endParaRPr lang="en-US" dirty="0"/>
          </a:p>
        </p:txBody>
      </p:sp>
      <p:sp>
        <p:nvSpPr>
          <p:cNvPr id="13" name="Textfeld 12"/>
          <p:cNvSpPr txBox="1"/>
          <p:nvPr/>
        </p:nvSpPr>
        <p:spPr>
          <a:xfrm>
            <a:off x="1527287" y="270892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1"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49720" y="123175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1679" y="836712"/>
            <a:ext cx="1446806"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eck 3"/>
          <p:cNvSpPr/>
          <p:nvPr/>
        </p:nvSpPr>
        <p:spPr bwMode="auto">
          <a:xfrm>
            <a:off x="1892660" y="12603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7" name="Gerade Verbindung 6"/>
          <p:cNvCxnSpPr/>
          <p:nvPr/>
        </p:nvCxnSpPr>
        <p:spPr bwMode="auto">
          <a:xfrm flipV="1">
            <a:off x="2453452" y="2233174"/>
            <a:ext cx="0" cy="36773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 name="Rechteck 17"/>
          <p:cNvSpPr/>
          <p:nvPr/>
        </p:nvSpPr>
        <p:spPr bwMode="auto">
          <a:xfrm>
            <a:off x="8604619" y="8752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9" name="Gerade Verbindung 18"/>
          <p:cNvCxnSpPr/>
          <p:nvPr/>
        </p:nvCxnSpPr>
        <p:spPr bwMode="auto">
          <a:xfrm flipV="1">
            <a:off x="9254862" y="185874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 name="Rechteck 4"/>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VP41_2</a:t>
            </a:r>
          </a:p>
        </p:txBody>
      </p:sp>
    </p:spTree>
    <p:custDataLst>
      <p:tags r:id="rId2"/>
    </p:custDataLst>
    <p:extLst>
      <p:ext uri="{BB962C8B-B14F-4D97-AF65-F5344CB8AC3E}">
        <p14:creationId xmlns:p14="http://schemas.microsoft.com/office/powerpoint/2010/main" val="322343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6290321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6001"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smtClean="0"/>
              <a:t>Temperature distribution for orthogonal cutting</a:t>
            </a:r>
            <a:r>
              <a:rPr lang="en-US" dirty="0"/>
              <a:t/>
            </a:r>
            <a:br>
              <a:rPr lang="en-US" dirty="0"/>
            </a:br>
            <a:r>
              <a:rPr lang="en-US" dirty="0" smtClean="0">
                <a:solidFill>
                  <a:schemeClr val="accent4"/>
                </a:solidFill>
              </a:rPr>
              <a:t>Temperature distribution </a:t>
            </a:r>
            <a:r>
              <a:rPr lang="en-US" dirty="0">
                <a:solidFill>
                  <a:schemeClr val="accent4"/>
                </a:solidFill>
              </a:rPr>
              <a:t>for h</a:t>
            </a:r>
            <a:r>
              <a:rPr lang="en-US" baseline="-25000" dirty="0">
                <a:solidFill>
                  <a:schemeClr val="accent4"/>
                </a:solidFill>
              </a:rPr>
              <a:t>sp</a:t>
            </a:r>
            <a:r>
              <a:rPr lang="en-US" dirty="0">
                <a:solidFill>
                  <a:schemeClr val="accent4"/>
                </a:solidFill>
              </a:rPr>
              <a:t> = 200 µm, </a:t>
            </a:r>
            <a:r>
              <a:rPr lang="en-US" dirty="0" err="1">
                <a:solidFill>
                  <a:schemeClr val="accent4"/>
                </a:solidFill>
              </a:rPr>
              <a:t>v</a:t>
            </a:r>
            <a:r>
              <a:rPr lang="en-US" baseline="-25000" dirty="0" err="1">
                <a:solidFill>
                  <a:schemeClr val="accent4"/>
                </a:solidFill>
              </a:rPr>
              <a:t>c</a:t>
            </a:r>
            <a:r>
              <a:rPr lang="en-US" dirty="0">
                <a:solidFill>
                  <a:schemeClr val="accent4"/>
                </a:solidFill>
              </a:rPr>
              <a:t> = 100 m/min</a:t>
            </a:r>
            <a:endParaRPr lang="en-US" dirty="0"/>
          </a:p>
        </p:txBody>
      </p:sp>
      <p:sp>
        <p:nvSpPr>
          <p:cNvPr id="12"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2" name="Picture 27"/>
          <p:cNvPicPr>
            <a:picLocks noChangeAspect="1" noChangeArrowheads="1"/>
          </p:cNvPicPr>
          <p:nvPr/>
        </p:nvPicPr>
        <p:blipFill rotWithShape="1">
          <a:blip r:embed="rId6">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feld 31"/>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5" name="Textfeld 34"/>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36" name="Textfeld 35"/>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37" name="Textfeld 36"/>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38" name="Textfeld 37"/>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39" name="Textfeld 38"/>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0" name="Textfeld 39"/>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1" name="Textfeld 40"/>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2" name="Textfeld 41"/>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graphicFrame>
        <p:nvGraphicFramePr>
          <p:cNvPr id="43" name="Diagramm 42"/>
          <p:cNvGraphicFramePr>
            <a:graphicFrameLocks/>
          </p:cNvGraphicFramePr>
          <p:nvPr>
            <p:extLst>
              <p:ext uri="{D42A27DB-BD31-4B8C-83A1-F6EECF244321}">
                <p14:modId xmlns:p14="http://schemas.microsoft.com/office/powerpoint/2010/main" val="3836084804"/>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Diagramm 43"/>
          <p:cNvGraphicFramePr>
            <a:graphicFrameLocks/>
          </p:cNvGraphicFramePr>
          <p:nvPr>
            <p:extLst>
              <p:ext uri="{D42A27DB-BD31-4B8C-83A1-F6EECF244321}">
                <p14:modId xmlns:p14="http://schemas.microsoft.com/office/powerpoint/2010/main" val="1916276278"/>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8"/>
          </a:graphicData>
        </a:graphic>
      </p:graphicFrame>
      <p:pic>
        <p:nvPicPr>
          <p:cNvPr id="17" name="Picture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840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7902487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7017"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1" name="Diagramm 20"/>
          <p:cNvGraphicFramePr>
            <a:graphicFrameLocks/>
          </p:cNvGraphicFramePr>
          <p:nvPr>
            <p:extLst>
              <p:ext uri="{D42A27DB-BD31-4B8C-83A1-F6EECF244321}">
                <p14:modId xmlns:p14="http://schemas.microsoft.com/office/powerpoint/2010/main" val="17702648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28340" y="10429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243447" y="4711874"/>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3681028"/>
            <a:ext cx="936104" cy="369332"/>
          </a:xfrm>
          <a:prstGeom prst="rect">
            <a:avLst/>
          </a:prstGeom>
          <a:noFill/>
        </p:spPr>
        <p:txBody>
          <a:bodyPr wrap="square" rtlCol="0">
            <a:spAutoFit/>
          </a:bodyPr>
          <a:lstStyle/>
          <a:p>
            <a:pPr algn="ctr"/>
            <a:r>
              <a:rPr lang="en-US" dirty="0" smtClean="0"/>
              <a:t>Tool</a:t>
            </a:r>
            <a:endParaRPr lang="en-US" dirty="0"/>
          </a:p>
        </p:txBody>
      </p:sp>
      <p:sp>
        <p:nvSpPr>
          <p:cNvPr id="17" name="Textfeld 16"/>
          <p:cNvSpPr txBox="1"/>
          <p:nvPr/>
        </p:nvSpPr>
        <p:spPr>
          <a:xfrm>
            <a:off x="1527287" y="20283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4" name="Rechteck 13"/>
          <p:cNvSpPr/>
          <p:nvPr/>
        </p:nvSpPr>
        <p:spPr bwMode="auto">
          <a:xfrm>
            <a:off x="8604619" y="81559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54862" y="1791611"/>
            <a:ext cx="0" cy="24212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2227" y="7870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hteck 21"/>
          <p:cNvSpPr/>
          <p:nvPr/>
        </p:nvSpPr>
        <p:spPr bwMode="auto">
          <a:xfrm>
            <a:off x="4071069" y="106992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3" name="Gerade Verbindung 22"/>
          <p:cNvCxnSpPr/>
          <p:nvPr/>
        </p:nvCxnSpPr>
        <p:spPr bwMode="auto">
          <a:xfrm flipV="1">
            <a:off x="4721312" y="205344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Rechteck 26"/>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VP45_2</a:t>
            </a:r>
          </a:p>
        </p:txBody>
      </p:sp>
    </p:spTree>
    <p:custDataLst>
      <p:tags r:id="rId2"/>
    </p:custDataLst>
    <p:extLst>
      <p:ext uri="{BB962C8B-B14F-4D97-AF65-F5344CB8AC3E}">
        <p14:creationId xmlns:p14="http://schemas.microsoft.com/office/powerpoint/2010/main" val="1349964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hlinkClick r:id="" action="ppaction://noaction"/>
          </p:cNvPr>
          <p:cNvSpPr/>
          <p:nvPr>
            <p:custDataLst>
              <p:tags r:id="rId2"/>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18" name="Rechteck 17">
            <a:hlinkClick r:id="" action="ppaction://noaction"/>
          </p:cNvPr>
          <p:cNvSpPr/>
          <p:nvPr>
            <p:custDataLst>
              <p:tags r:id="rId3"/>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17" name="Rechteck 16">
            <a:hlinkClick r:id="rId12" action="ppaction://hlinksldjump"/>
          </p:cNvPr>
          <p:cNvSpPr/>
          <p:nvPr>
            <p:custDataLst>
              <p:tags r:id="rId4"/>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16" name="Rechteck 15">
            <a:hlinkClick r:id="rId12" action="ppaction://hlinksldjump"/>
          </p:cNvPr>
          <p:cNvSpPr/>
          <p:nvPr>
            <p:custDataLst>
              <p:tags r:id="rId5"/>
            </p:custDataLst>
          </p:nvPr>
        </p:nvSpPr>
        <p:spPr bwMode="auto">
          <a:xfrm>
            <a:off x="215900" y="1675487"/>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15" name="Rechteck 14"/>
          <p:cNvSpPr/>
          <p:nvPr>
            <p:custDataLst>
              <p:tags r:id="rId6"/>
            </p:custDataLst>
          </p:nvPr>
        </p:nvSpPr>
        <p:spPr bwMode="auto">
          <a:xfrm>
            <a:off x="710287" y="863600"/>
            <a:ext cx="8973463"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u="none" strike="noStrike" cap="none" normalizeH="0" baseline="0" smtClean="0">
              <a:ln>
                <a:noFill/>
              </a:ln>
              <a:effectLst/>
              <a:latin typeface="Arial"/>
            </a:endParaRPr>
          </a:p>
        </p:txBody>
      </p:sp>
      <p:sp>
        <p:nvSpPr>
          <p:cNvPr id="14" name="Rechteck 13">
            <a:hlinkClick r:id="rId13" action="ppaction://hlinksldjump"/>
          </p:cNvPr>
          <p:cNvSpPr/>
          <p:nvPr>
            <p:custDataLst>
              <p:tags r:id="rId7"/>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3" name="Rechteck 12">
            <a:hlinkClick r:id="rId13" action="ppaction://hlinksldjump"/>
          </p:cNvPr>
          <p:cNvSpPr/>
          <p:nvPr>
            <p:custDataLst>
              <p:tags r:id="rId8"/>
            </p:custDataLst>
          </p:nvPr>
        </p:nvSpPr>
        <p:spPr bwMode="auto">
          <a:xfrm>
            <a:off x="215900" y="863600"/>
            <a:ext cx="430887" cy="43088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2" name="Titel 11"/>
          <p:cNvSpPr>
            <a:spLocks noGrp="1"/>
          </p:cNvSpPr>
          <p:nvPr>
            <p:ph type="title"/>
            <p:custDataLst>
              <p:tags r:id="rId9"/>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1796049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40413745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8047"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smtClean="0">
                <a:solidFill>
                  <a:schemeClr val="accent4"/>
                </a:solidFill>
              </a:rPr>
              <a:t>Temperature distribution 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2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7"/>
          <p:cNvPicPr>
            <a:picLocks noChangeAspect="1" noChangeArrowheads="1"/>
          </p:cNvPicPr>
          <p:nvPr/>
        </p:nvPicPr>
        <p:blipFill rotWithShape="1">
          <a:blip r:embed="rId7">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feld 35"/>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9" name="Textfeld 38"/>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40" name="Textfeld 39"/>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41" name="Textfeld 40"/>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2" name="Textfeld 41"/>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3" name="Textfeld 42"/>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4" name="Textfeld 43"/>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5" name="Textfeld 44"/>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6" name="Textfeld 45"/>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graphicFrame>
        <p:nvGraphicFramePr>
          <p:cNvPr id="47" name="Diagramm 46"/>
          <p:cNvGraphicFramePr>
            <a:graphicFrameLocks/>
          </p:cNvGraphicFramePr>
          <p:nvPr>
            <p:extLst>
              <p:ext uri="{D42A27DB-BD31-4B8C-83A1-F6EECF244321}">
                <p14:modId xmlns:p14="http://schemas.microsoft.com/office/powerpoint/2010/main" val="4029846700"/>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8" name="Diagramm 47"/>
          <p:cNvGraphicFramePr>
            <a:graphicFrameLocks/>
          </p:cNvGraphicFramePr>
          <p:nvPr>
            <p:extLst>
              <p:ext uri="{D42A27DB-BD31-4B8C-83A1-F6EECF244321}">
                <p14:modId xmlns:p14="http://schemas.microsoft.com/office/powerpoint/2010/main" val="1367468326"/>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49360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964731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906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7" name="Diagramm 16"/>
          <p:cNvGraphicFramePr>
            <a:graphicFrameLocks/>
          </p:cNvGraphicFramePr>
          <p:nvPr>
            <p:extLst>
              <p:ext uri="{D42A27DB-BD31-4B8C-83A1-F6EECF244321}">
                <p14:modId xmlns:p14="http://schemas.microsoft.com/office/powerpoint/2010/main" val="366846856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42349" y="71957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545124"/>
            <a:ext cx="936104" cy="369332"/>
          </a:xfrm>
          <a:prstGeom prst="rect">
            <a:avLst/>
          </a:prstGeom>
          <a:noFill/>
        </p:spPr>
        <p:txBody>
          <a:bodyPr wrap="square" rtlCol="0">
            <a:spAutoFit/>
          </a:bodyPr>
          <a:lstStyle/>
          <a:p>
            <a:pPr algn="ctr"/>
            <a:r>
              <a:rPr lang="en-US" dirty="0" smtClean="0"/>
              <a:t>Tool</a:t>
            </a:r>
            <a:endParaRPr lang="en-US" dirty="0"/>
          </a:p>
        </p:txBody>
      </p:sp>
      <p:sp>
        <p:nvSpPr>
          <p:cNvPr id="14" name="Textfeld 13"/>
          <p:cNvSpPr txBox="1"/>
          <p:nvPr/>
        </p:nvSpPr>
        <p:spPr>
          <a:xfrm>
            <a:off x="1243447" y="3573016"/>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20283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9" name="Rechteck 18"/>
          <p:cNvSpPr/>
          <p:nvPr/>
        </p:nvSpPr>
        <p:spPr bwMode="auto">
          <a:xfrm>
            <a:off x="1804526" y="1129451"/>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2454769" y="2112972"/>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8"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61797" y="1110813"/>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hteck 22"/>
          <p:cNvSpPr/>
          <p:nvPr/>
        </p:nvSpPr>
        <p:spPr bwMode="auto">
          <a:xfrm>
            <a:off x="8589404" y="73821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4" name="Gerade Verbindung 23"/>
          <p:cNvCxnSpPr/>
          <p:nvPr/>
        </p:nvCxnSpPr>
        <p:spPr bwMode="auto">
          <a:xfrm flipV="1">
            <a:off x="9239647" y="1721736"/>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Rechteck 26"/>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VP42_1</a:t>
            </a:r>
          </a:p>
        </p:txBody>
      </p:sp>
    </p:spTree>
    <p:custDataLst>
      <p:tags r:id="rId2"/>
    </p:custDataLst>
    <p:extLst>
      <p:ext uri="{BB962C8B-B14F-4D97-AF65-F5344CB8AC3E}">
        <p14:creationId xmlns:p14="http://schemas.microsoft.com/office/powerpoint/2010/main" val="8134530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32105687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0095"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a:t>
            </a:r>
            <a:endParaRPr lang="en-US" kern="0" dirty="0"/>
          </a:p>
        </p:txBody>
      </p:sp>
      <p:sp>
        <p:nvSpPr>
          <p:cNvPr id="6"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3" name="Picture 27"/>
          <p:cNvPicPr>
            <a:picLocks noChangeAspect="1" noChangeArrowheads="1"/>
          </p:cNvPicPr>
          <p:nvPr/>
        </p:nvPicPr>
        <p:blipFill rotWithShape="1">
          <a:blip r:embed="rId6">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feld 33"/>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7" name="Textfeld 36"/>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38" name="Textfeld 37"/>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39" name="Textfeld 38"/>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0" name="Textfeld 39"/>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1" name="Textfeld 40"/>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2" name="Textfeld 41"/>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3" name="Textfeld 42"/>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4" name="Textfeld 43"/>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graphicFrame>
        <p:nvGraphicFramePr>
          <p:cNvPr id="45" name="Diagramm 44"/>
          <p:cNvGraphicFramePr>
            <a:graphicFrameLocks/>
          </p:cNvGraphicFramePr>
          <p:nvPr>
            <p:extLst>
              <p:ext uri="{D42A27DB-BD31-4B8C-83A1-F6EECF244321}">
                <p14:modId xmlns:p14="http://schemas.microsoft.com/office/powerpoint/2010/main" val="2867474748"/>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6" name="Diagramm 45"/>
          <p:cNvGraphicFramePr>
            <a:graphicFrameLocks/>
          </p:cNvGraphicFramePr>
          <p:nvPr>
            <p:extLst>
              <p:ext uri="{D42A27DB-BD31-4B8C-83A1-F6EECF244321}">
                <p14:modId xmlns:p14="http://schemas.microsoft.com/office/powerpoint/2010/main" val="1922619765"/>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8"/>
          </a:graphicData>
        </a:graphic>
      </p:graphicFrame>
      <p:pic>
        <p:nvPicPr>
          <p:cNvPr id="17"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8951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080897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111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3" name="Diagramm 22"/>
          <p:cNvGraphicFramePr>
            <a:graphicFrameLocks/>
          </p:cNvGraphicFramePr>
          <p:nvPr>
            <p:extLst>
              <p:ext uri="{D42A27DB-BD31-4B8C-83A1-F6EECF244321}">
                <p14:modId xmlns:p14="http://schemas.microsoft.com/office/powerpoint/2010/main" val="94884537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16780" y="985588"/>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4663092" y="4821482"/>
            <a:ext cx="936104" cy="369332"/>
          </a:xfrm>
          <a:prstGeom prst="rect">
            <a:avLst/>
          </a:prstGeom>
          <a:noFill/>
        </p:spPr>
        <p:txBody>
          <a:bodyPr wrap="square" rtlCol="0">
            <a:spAutoFit/>
          </a:bodyPr>
          <a:lstStyle/>
          <a:p>
            <a:pPr algn="ctr"/>
            <a:r>
              <a:rPr lang="en-US" dirty="0" smtClean="0"/>
              <a:t>Tool</a:t>
            </a:r>
            <a:endParaRPr lang="en-US" dirty="0"/>
          </a:p>
        </p:txBody>
      </p:sp>
      <p:sp>
        <p:nvSpPr>
          <p:cNvPr id="13" name="Textfeld 12"/>
          <p:cNvSpPr txBox="1"/>
          <p:nvPr/>
        </p:nvSpPr>
        <p:spPr>
          <a:xfrm>
            <a:off x="4379252" y="3678646"/>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89404" y="663556"/>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39647" y="1647077"/>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 name="Rechteck 18"/>
          <p:cNvSpPr/>
          <p:nvPr/>
        </p:nvSpPr>
        <p:spPr bwMode="auto">
          <a:xfrm>
            <a:off x="4069026" y="101201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0" name="Gerade Verbindung 19"/>
          <p:cNvCxnSpPr/>
          <p:nvPr/>
        </p:nvCxnSpPr>
        <p:spPr bwMode="auto">
          <a:xfrm flipV="1">
            <a:off x="4719269" y="199553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6675" y="63931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hteck 26"/>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VP46_1</a:t>
            </a:r>
          </a:p>
        </p:txBody>
      </p:sp>
    </p:spTree>
    <p:custDataLst>
      <p:tags r:id="rId2"/>
    </p:custDataLst>
    <p:extLst>
      <p:ext uri="{BB962C8B-B14F-4D97-AF65-F5344CB8AC3E}">
        <p14:creationId xmlns:p14="http://schemas.microsoft.com/office/powerpoint/2010/main" val="1749975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32932944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258"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37" name="Diagramm 36"/>
          <p:cNvGraphicFramePr>
            <a:graphicFrameLocks/>
          </p:cNvGraphicFramePr>
          <p:nvPr>
            <p:extLst>
              <p:ext uri="{D42A27DB-BD31-4B8C-83A1-F6EECF244321}">
                <p14:modId xmlns:p14="http://schemas.microsoft.com/office/powerpoint/2010/main" val="1417790950"/>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8" name="Diagramm 37"/>
          <p:cNvGraphicFramePr>
            <a:graphicFrameLocks/>
          </p:cNvGraphicFramePr>
          <p:nvPr>
            <p:extLst>
              <p:ext uri="{D42A27DB-BD31-4B8C-83A1-F6EECF244321}">
                <p14:modId xmlns:p14="http://schemas.microsoft.com/office/powerpoint/2010/main" val="3623751217"/>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sp>
        <p:nvSpPr>
          <p:cNvPr id="11"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3"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7"/>
          <p:cNvPicPr>
            <a:picLocks noChangeAspect="1" noChangeArrowheads="1"/>
          </p:cNvPicPr>
          <p:nvPr/>
        </p:nvPicPr>
        <p:blipFill rotWithShape="1">
          <a:blip r:embed="rId8">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feld 33"/>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9" name="Textfeld 38"/>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40" name="Textfeld 39"/>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41" name="Textfeld 40"/>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2" name="Textfeld 41"/>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3" name="Textfeld 42"/>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4" name="Textfeld 43"/>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5" name="Textfeld 44"/>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6" name="Textfeld 45"/>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pic>
        <p:nvPicPr>
          <p:cNvPr id="17"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6313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1160088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6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3" name="Diagramm 22"/>
          <p:cNvGraphicFramePr>
            <a:graphicFrameLocks/>
          </p:cNvGraphicFramePr>
          <p:nvPr>
            <p:extLst>
              <p:ext uri="{D42A27DB-BD31-4B8C-83A1-F6EECF244321}">
                <p14:modId xmlns:p14="http://schemas.microsoft.com/office/powerpoint/2010/main" val="131494865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400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0049"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823864"/>
            <a:ext cx="936104" cy="369332"/>
          </a:xfrm>
          <a:prstGeom prst="rect">
            <a:avLst/>
          </a:prstGeom>
          <a:noFill/>
        </p:spPr>
        <p:txBody>
          <a:bodyPr wrap="square" rtlCol="0">
            <a:spAutoFit/>
          </a:bodyPr>
          <a:lstStyle/>
          <a:p>
            <a:pPr algn="ctr"/>
            <a:r>
              <a:rPr lang="en-US" dirty="0" smtClean="0"/>
              <a:t>Tool</a:t>
            </a:r>
            <a:endParaRPr lang="en-US" dirty="0"/>
          </a:p>
        </p:txBody>
      </p:sp>
      <p:sp>
        <p:nvSpPr>
          <p:cNvPr id="12" name="Textfeld 11"/>
          <p:cNvSpPr txBox="1"/>
          <p:nvPr/>
        </p:nvSpPr>
        <p:spPr>
          <a:xfrm>
            <a:off x="1243447" y="3609020"/>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613034"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63277"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Rechteck 19"/>
          <p:cNvSpPr/>
          <p:nvPr/>
        </p:nvSpPr>
        <p:spPr bwMode="auto">
          <a:xfrm>
            <a:off x="4072778"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4723021"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72741"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hteck 26"/>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VP49_1</a:t>
            </a:r>
          </a:p>
        </p:txBody>
      </p:sp>
    </p:spTree>
    <p:custDataLst>
      <p:tags r:id="rId2"/>
    </p:custDataLst>
    <p:extLst>
      <p:ext uri="{BB962C8B-B14F-4D97-AF65-F5344CB8AC3E}">
        <p14:creationId xmlns:p14="http://schemas.microsoft.com/office/powerpoint/2010/main" val="2881695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2453293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194"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32" name="Diagramm 31"/>
          <p:cNvGraphicFramePr>
            <a:graphicFrameLocks/>
          </p:cNvGraphicFramePr>
          <p:nvPr>
            <p:extLst>
              <p:ext uri="{D42A27DB-BD31-4B8C-83A1-F6EECF244321}">
                <p14:modId xmlns:p14="http://schemas.microsoft.com/office/powerpoint/2010/main" val="1945075389"/>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1" name="Diagramm 30"/>
          <p:cNvGraphicFramePr>
            <a:graphicFrameLocks/>
          </p:cNvGraphicFramePr>
          <p:nvPr>
            <p:extLst>
              <p:ext uri="{D42A27DB-BD31-4B8C-83A1-F6EECF244321}">
                <p14:modId xmlns:p14="http://schemas.microsoft.com/office/powerpoint/2010/main" val="3205614428"/>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[1/2]</a:t>
            </a:r>
            <a:endParaRPr lang="en-US" kern="0" dirty="0"/>
          </a:p>
        </p:txBody>
      </p:sp>
      <p:sp>
        <p:nvSpPr>
          <p:cNvPr id="7"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1" name="Picture 27"/>
          <p:cNvPicPr>
            <a:picLocks noChangeAspect="1" noChangeArrowheads="1"/>
          </p:cNvPicPr>
          <p:nvPr/>
        </p:nvPicPr>
        <p:blipFill rotWithShape="1">
          <a:blip r:embed="rId8">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feld 25"/>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42" name="Textfeld 41"/>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43" name="Textfeld 42"/>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44" name="Textfeld 43"/>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5" name="Textfeld 44"/>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6" name="Textfeld 45"/>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7" name="Textfeld 46"/>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8" name="Textfeld 47"/>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9" name="Textfeld 48"/>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pic>
        <p:nvPicPr>
          <p:cNvPr id="134180" name="Picture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83" name="Picture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00733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36775409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217"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41" name="Diagramm 40"/>
          <p:cNvGraphicFramePr>
            <a:graphicFrameLocks/>
          </p:cNvGraphicFramePr>
          <p:nvPr>
            <p:extLst>
              <p:ext uri="{D42A27DB-BD31-4B8C-83A1-F6EECF244321}">
                <p14:modId xmlns:p14="http://schemas.microsoft.com/office/powerpoint/2010/main" val="1403074026"/>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Diagramm 34"/>
          <p:cNvGraphicFramePr>
            <a:graphicFrameLocks/>
          </p:cNvGraphicFramePr>
          <p:nvPr>
            <p:extLst>
              <p:ext uri="{D42A27DB-BD31-4B8C-83A1-F6EECF244321}">
                <p14:modId xmlns:p14="http://schemas.microsoft.com/office/powerpoint/2010/main" val="831849598"/>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7"/>
          </a:graphicData>
        </a:graphic>
      </p:graphicFrame>
      <p:sp>
        <p:nvSpPr>
          <p:cNvPr id="8"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[2/2]</a:t>
            </a:r>
            <a:endParaRPr lang="en-US" kern="0" dirty="0"/>
          </a:p>
        </p:txBody>
      </p:sp>
      <p:sp>
        <p:nvSpPr>
          <p:cNvPr id="9"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27"/>
          <p:cNvPicPr>
            <a:picLocks noChangeAspect="1" noChangeArrowheads="1"/>
          </p:cNvPicPr>
          <p:nvPr/>
        </p:nvPicPr>
        <p:blipFill rotWithShape="1">
          <a:blip r:embed="rId8">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feld 27"/>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37" name="Textfeld 36"/>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38" name="Textfeld 37"/>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39" name="Textfeld 38"/>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40" name="Textfeld 39"/>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44" name="Textfeld 43"/>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5" name="Textfeld 44"/>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46" name="Textfeld 45"/>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47" name="Textfeld 46"/>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pic>
        <p:nvPicPr>
          <p:cNvPr id="135206"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205" name="Picture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0619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1570563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235"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3" name="Diagramm 22"/>
          <p:cNvGraphicFramePr>
            <a:graphicFrameLocks/>
          </p:cNvGraphicFramePr>
          <p:nvPr>
            <p:extLst>
              <p:ext uri="{D42A27DB-BD31-4B8C-83A1-F6EECF244321}">
                <p14:modId xmlns:p14="http://schemas.microsoft.com/office/powerpoint/2010/main" val="211950703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pic>
        <p:nvPicPr>
          <p:cNvPr id="2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4614" y="269026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500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Textfeld 13"/>
          <p:cNvSpPr txBox="1"/>
          <p:nvPr/>
        </p:nvSpPr>
        <p:spPr>
          <a:xfrm>
            <a:off x="1527287" y="4823864"/>
            <a:ext cx="936104" cy="369332"/>
          </a:xfrm>
          <a:prstGeom prst="rect">
            <a:avLst/>
          </a:prstGeom>
          <a:noFill/>
        </p:spPr>
        <p:txBody>
          <a:bodyPr wrap="square" rtlCol="0">
            <a:spAutoFit/>
          </a:bodyPr>
          <a:lstStyle/>
          <a:p>
            <a:pPr algn="ctr"/>
            <a:r>
              <a:rPr lang="en-US" dirty="0" smtClean="0"/>
              <a:t>Tool</a:t>
            </a:r>
            <a:endParaRPr lang="en-US" dirty="0"/>
          </a:p>
        </p:txBody>
      </p:sp>
      <p:sp>
        <p:nvSpPr>
          <p:cNvPr id="15" name="Textfeld 14"/>
          <p:cNvSpPr txBox="1"/>
          <p:nvPr/>
        </p:nvSpPr>
        <p:spPr>
          <a:xfrm>
            <a:off x="1243447" y="3603909"/>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94099" y="267163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44342" y="2384884"/>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5388" y="263937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Gerade Verbindung 20"/>
          <p:cNvCxnSpPr/>
          <p:nvPr/>
        </p:nvCxnSpPr>
        <p:spPr bwMode="auto">
          <a:xfrm flipV="1">
            <a:off x="4721409" y="2384884"/>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Rechteck 19"/>
          <p:cNvSpPr/>
          <p:nvPr/>
        </p:nvSpPr>
        <p:spPr bwMode="auto">
          <a:xfrm>
            <a:off x="4127343" y="2710139"/>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i="0" u="none" strike="noStrike" cap="none" normalizeH="0" baseline="0" dirty="0" err="1" smtClean="0">
              <a:ln>
                <a:noFill/>
              </a:ln>
              <a:solidFill>
                <a:schemeClr val="bg1"/>
              </a:solidFill>
              <a:effectLst/>
              <a:latin typeface="Arial" charset="0"/>
            </a:endParaRPr>
          </a:p>
        </p:txBody>
      </p:sp>
      <p:sp>
        <p:nvSpPr>
          <p:cNvPr id="26" name="Rechteck 25"/>
          <p:cNvSpPr/>
          <p:nvPr/>
        </p:nvSpPr>
        <p:spPr bwMode="auto">
          <a:xfrm>
            <a:off x="7454708" y="202169"/>
            <a:ext cx="1006971" cy="423616"/>
          </a:xfrm>
          <a:prstGeom prst="rect">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chemeClr val="bg1"/>
                </a:solidFill>
                <a:effectLst/>
                <a:latin typeface="Arial" charset="0"/>
              </a:rPr>
              <a:t>VP50_1</a:t>
            </a:r>
          </a:p>
        </p:txBody>
      </p:sp>
    </p:spTree>
    <p:custDataLst>
      <p:tags r:id="rId2"/>
    </p:custDataLst>
    <p:extLst>
      <p:ext uri="{BB962C8B-B14F-4D97-AF65-F5344CB8AC3E}">
        <p14:creationId xmlns:p14="http://schemas.microsoft.com/office/powerpoint/2010/main" val="9761111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6902849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71"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37258"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7219"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243" name="Picture 27"/>
          <p:cNvPicPr>
            <a:picLocks noChangeAspect="1" noChangeArrowheads="1"/>
          </p:cNvPicPr>
          <p:nvPr/>
        </p:nvPicPr>
        <p:blipFill rotWithShape="1">
          <a:blip r:embed="rId7">
            <a:extLst>
              <a:ext uri="{28A0092B-C50C-407E-A947-70E740481C1C}">
                <a14:useLocalDpi xmlns:a14="http://schemas.microsoft.com/office/drawing/2010/main" val="0"/>
              </a:ext>
            </a:extLst>
          </a:blip>
          <a:srcRect l="77178" t="8721" r="9302" b="7137"/>
          <a:stretch/>
        </p:blipFill>
        <p:spPr bwMode="auto">
          <a:xfrm>
            <a:off x="9093460" y="1109584"/>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1" name="Diagramm 30"/>
          <p:cNvGraphicFramePr>
            <a:graphicFrameLocks/>
          </p:cNvGraphicFramePr>
          <p:nvPr>
            <p:extLst>
              <p:ext uri="{D42A27DB-BD31-4B8C-83A1-F6EECF244321}">
                <p14:modId xmlns:p14="http://schemas.microsoft.com/office/powerpoint/2010/main" val="2829421075"/>
              </p:ext>
            </p:extLst>
          </p:nvPr>
        </p:nvGraphicFramePr>
        <p:xfrm>
          <a:off x="4726152" y="4317032"/>
          <a:ext cx="4581525" cy="1650795"/>
        </p:xfrm>
        <a:graphic>
          <a:graphicData uri="http://schemas.openxmlformats.org/drawingml/2006/chart">
            <c:chart xmlns:c="http://schemas.openxmlformats.org/drawingml/2006/chart" xmlns:r="http://schemas.openxmlformats.org/officeDocument/2006/relationships" r:id="rId8"/>
          </a:graphicData>
        </a:graphic>
      </p:graphicFrame>
      <p:pic>
        <p:nvPicPr>
          <p:cNvPr id="137260" name="Picture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60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 name="Diagramm 29"/>
          <p:cNvGraphicFramePr>
            <a:graphicFrameLocks/>
          </p:cNvGraphicFramePr>
          <p:nvPr>
            <p:extLst>
              <p:ext uri="{D42A27DB-BD31-4B8C-83A1-F6EECF244321}">
                <p14:modId xmlns:p14="http://schemas.microsoft.com/office/powerpoint/2010/main" val="4261436438"/>
              </p:ext>
            </p:extLst>
          </p:nvPr>
        </p:nvGraphicFramePr>
        <p:xfrm>
          <a:off x="254835" y="4317032"/>
          <a:ext cx="4581525" cy="1650795"/>
        </p:xfrm>
        <a:graphic>
          <a:graphicData uri="http://schemas.openxmlformats.org/drawingml/2006/chart">
            <c:chart xmlns:c="http://schemas.openxmlformats.org/drawingml/2006/chart" xmlns:r="http://schemas.openxmlformats.org/officeDocument/2006/relationships" r:id="rId10"/>
          </a:graphicData>
        </a:graphic>
      </p:graphicFrame>
      <p:sp>
        <p:nvSpPr>
          <p:cNvPr id="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500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Textfeld 13"/>
          <p:cNvSpPr txBox="1"/>
          <p:nvPr/>
        </p:nvSpPr>
        <p:spPr>
          <a:xfrm>
            <a:off x="4347752" y="5634972"/>
            <a:ext cx="540060" cy="307777"/>
          </a:xfrm>
          <a:prstGeom prst="rect">
            <a:avLst/>
          </a:prstGeom>
          <a:noFill/>
        </p:spPr>
        <p:txBody>
          <a:bodyPr wrap="square" rtlCol="0">
            <a:spAutoFit/>
          </a:bodyPr>
          <a:lstStyle/>
          <a:p>
            <a:r>
              <a:rPr lang="de-DE" sz="1400" dirty="0" smtClean="0"/>
              <a:t>[°C]</a:t>
            </a:r>
            <a:endParaRPr lang="de-DE" sz="1400" dirty="0"/>
          </a:p>
        </p:txBody>
      </p:sp>
      <p:sp>
        <p:nvSpPr>
          <p:cNvPr id="15" name="Textfeld 14"/>
          <p:cNvSpPr txBox="1"/>
          <p:nvPr/>
        </p:nvSpPr>
        <p:spPr>
          <a:xfrm>
            <a:off x="181924" y="4292807"/>
            <a:ext cx="540060" cy="307777"/>
          </a:xfrm>
          <a:prstGeom prst="rect">
            <a:avLst/>
          </a:prstGeom>
          <a:noFill/>
        </p:spPr>
        <p:txBody>
          <a:bodyPr wrap="square" rtlCol="0">
            <a:spAutoFit/>
          </a:bodyPr>
          <a:lstStyle/>
          <a:p>
            <a:r>
              <a:rPr lang="de-DE" sz="1400" dirty="0" smtClean="0"/>
              <a:t>[W]</a:t>
            </a:r>
            <a:endParaRPr lang="de-DE" sz="1400" dirty="0"/>
          </a:p>
        </p:txBody>
      </p:sp>
      <p:sp>
        <p:nvSpPr>
          <p:cNvPr id="18" name="Textfeld 17"/>
          <p:cNvSpPr txBox="1"/>
          <p:nvPr/>
        </p:nvSpPr>
        <p:spPr>
          <a:xfrm>
            <a:off x="8841432" y="5634972"/>
            <a:ext cx="540060" cy="307777"/>
          </a:xfrm>
          <a:prstGeom prst="rect">
            <a:avLst/>
          </a:prstGeom>
          <a:noFill/>
        </p:spPr>
        <p:txBody>
          <a:bodyPr wrap="square" rtlCol="0">
            <a:spAutoFit/>
          </a:bodyPr>
          <a:lstStyle/>
          <a:p>
            <a:r>
              <a:rPr lang="de-DE" sz="1400" dirty="0" smtClean="0"/>
              <a:t>[°C]</a:t>
            </a:r>
            <a:endParaRPr lang="de-DE" sz="1400" dirty="0"/>
          </a:p>
        </p:txBody>
      </p:sp>
      <p:sp>
        <p:nvSpPr>
          <p:cNvPr id="19" name="Textfeld 18"/>
          <p:cNvSpPr txBox="1"/>
          <p:nvPr/>
        </p:nvSpPr>
        <p:spPr>
          <a:xfrm>
            <a:off x="4658656" y="4292807"/>
            <a:ext cx="540060" cy="307777"/>
          </a:xfrm>
          <a:prstGeom prst="rect">
            <a:avLst/>
          </a:prstGeom>
          <a:noFill/>
        </p:spPr>
        <p:txBody>
          <a:bodyPr wrap="square" rtlCol="0">
            <a:spAutoFit/>
          </a:bodyPr>
          <a:lstStyle/>
          <a:p>
            <a:r>
              <a:rPr lang="de-DE" sz="1400" dirty="0" smtClean="0"/>
              <a:t>[W]</a:t>
            </a:r>
            <a:endParaRPr lang="de-DE" sz="1400" dirty="0"/>
          </a:p>
        </p:txBody>
      </p:sp>
      <p:sp>
        <p:nvSpPr>
          <p:cNvPr id="26" name="Textfeld 25"/>
          <p:cNvSpPr txBox="1"/>
          <p:nvPr/>
        </p:nvSpPr>
        <p:spPr>
          <a:xfrm>
            <a:off x="691392"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7" name="Textfeld 26"/>
          <p:cNvSpPr txBox="1"/>
          <p:nvPr/>
        </p:nvSpPr>
        <p:spPr>
          <a:xfrm>
            <a:off x="5162708" y="43719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3" name="Textfeld 22"/>
          <p:cNvSpPr txBox="1"/>
          <p:nvPr/>
        </p:nvSpPr>
        <p:spPr>
          <a:xfrm>
            <a:off x="9193818" y="872716"/>
            <a:ext cx="547481" cy="276999"/>
          </a:xfrm>
          <a:prstGeom prst="rect">
            <a:avLst/>
          </a:prstGeom>
          <a:noFill/>
        </p:spPr>
        <p:txBody>
          <a:bodyPr wrap="square" rtlCol="0">
            <a:spAutoFit/>
          </a:bodyPr>
          <a:lstStyle/>
          <a:p>
            <a:r>
              <a:rPr lang="de-DE" sz="1200" dirty="0" smtClean="0"/>
              <a:t>[°C]</a:t>
            </a:r>
            <a:endParaRPr lang="de-DE" sz="1200" dirty="0"/>
          </a:p>
        </p:txBody>
      </p:sp>
      <p:sp>
        <p:nvSpPr>
          <p:cNvPr id="28" name="Textfeld 27"/>
          <p:cNvSpPr txBox="1"/>
          <p:nvPr/>
        </p:nvSpPr>
        <p:spPr>
          <a:xfrm>
            <a:off x="691392" y="4601308"/>
            <a:ext cx="3708412" cy="307777"/>
          </a:xfrm>
          <a:prstGeom prst="rect">
            <a:avLst/>
          </a:prstGeom>
          <a:noFill/>
        </p:spPr>
        <p:txBody>
          <a:bodyPr wrap="square" rtlCol="0">
            <a:spAutoFit/>
          </a:bodyPr>
          <a:lstStyle/>
          <a:p>
            <a:pPr algn="ctr"/>
            <a:r>
              <a:rPr lang="en-US" sz="1400" dirty="0" smtClean="0"/>
              <a:t>Workpiece position : 124 mm </a:t>
            </a:r>
            <a:endParaRPr lang="en-US" sz="1400" dirty="0"/>
          </a:p>
        </p:txBody>
      </p:sp>
      <p:sp>
        <p:nvSpPr>
          <p:cNvPr id="29" name="Textfeld 28"/>
          <p:cNvSpPr txBox="1"/>
          <p:nvPr/>
        </p:nvSpPr>
        <p:spPr>
          <a:xfrm>
            <a:off x="5162708" y="4601308"/>
            <a:ext cx="3708412" cy="307777"/>
          </a:xfrm>
          <a:prstGeom prst="rect">
            <a:avLst/>
          </a:prstGeom>
          <a:noFill/>
        </p:spPr>
        <p:txBody>
          <a:bodyPr wrap="square" rtlCol="0">
            <a:spAutoFit/>
          </a:bodyPr>
          <a:lstStyle/>
          <a:p>
            <a:pPr algn="ctr"/>
            <a:r>
              <a:rPr lang="en-US" sz="1400" dirty="0" smtClean="0"/>
              <a:t>Workpiece position : 200 mm </a:t>
            </a:r>
            <a:endParaRPr lang="en-US" sz="1400" dirty="0"/>
          </a:p>
        </p:txBody>
      </p:sp>
    </p:spTree>
    <p:extLst>
      <p:ext uri="{BB962C8B-B14F-4D97-AF65-F5344CB8AC3E}">
        <p14:creationId xmlns:p14="http://schemas.microsoft.com/office/powerpoint/2010/main" val="25235412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a:t>
            </a:r>
            <a:endParaRPr lang="en-US" dirty="0">
              <a:solidFill>
                <a:srgbClr val="407FB7"/>
              </a:solidFill>
            </a:endParaRPr>
          </a:p>
        </p:txBody>
      </p:sp>
      <p:grpSp>
        <p:nvGrpSpPr>
          <p:cNvPr id="3" name="Gruppieren 2"/>
          <p:cNvGrpSpPr>
            <a:grpSpLocks noChangeAspect="1"/>
          </p:cNvGrpSpPr>
          <p:nvPr/>
        </p:nvGrpSpPr>
        <p:grpSpPr>
          <a:xfrm>
            <a:off x="5938281" y="2010866"/>
            <a:ext cx="3690000" cy="3050500"/>
            <a:chOff x="2429438" y="1409910"/>
            <a:chExt cx="3079943" cy="2546170"/>
          </a:xfrm>
        </p:grpSpPr>
        <p:pic>
          <p:nvPicPr>
            <p:cNvPr id="4" name="Picture 4"/>
            <p:cNvPicPr>
              <a:picLocks noChangeAspect="1" noChangeArrowheads="1"/>
            </p:cNvPicPr>
            <p:nvPr>
              <p:custDataLst>
                <p:tags r:id="rId8"/>
              </p:custDataLst>
            </p:nvPr>
          </p:nvPicPr>
          <p:blipFill rotWithShape="1">
            <a:blip r:embed="rId14" cstate="print">
              <a:extLst>
                <a:ext uri="{28A0092B-C50C-407E-A947-70E740481C1C}">
                  <a14:useLocalDpi xmlns:a14="http://schemas.microsoft.com/office/drawing/2010/main" val="0"/>
                </a:ext>
              </a:extLst>
            </a:blip>
            <a:srcRect/>
            <a:stretch/>
          </p:blipFill>
          <p:spPr bwMode="auto">
            <a:xfrm>
              <a:off x="2429438" y="1409910"/>
              <a:ext cx="1128469" cy="254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Gerade Verbindung 4"/>
            <p:cNvCxnSpPr>
              <a:stCxn id="6" idx="3"/>
            </p:cNvCxnSpPr>
            <p:nvPr>
              <p:custDataLst>
                <p:tags r:id="rId9"/>
              </p:custDataLst>
            </p:nvPr>
          </p:nvCxnSpPr>
          <p:spPr bwMode="auto">
            <a:xfrm>
              <a:off x="2836789" y="3300522"/>
              <a:ext cx="1097548" cy="87036"/>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Rechteck 7"/>
            <p:cNvSpPr/>
            <p:nvPr>
              <p:custDataLst>
                <p:tags r:id="rId10"/>
              </p:custDataLst>
            </p:nvPr>
          </p:nvSpPr>
          <p:spPr bwMode="auto">
            <a:xfrm>
              <a:off x="2836789" y="3018114"/>
              <a:ext cx="207171" cy="327109"/>
            </a:xfrm>
            <a:custGeom>
              <a:avLst/>
              <a:gdLst>
                <a:gd name="connsiteX0" fmla="*/ 0 w 372145"/>
                <a:gd name="connsiteY0" fmla="*/ 0 h 604081"/>
                <a:gd name="connsiteX1" fmla="*/ 372145 w 372145"/>
                <a:gd name="connsiteY1" fmla="*/ 0 h 604081"/>
                <a:gd name="connsiteX2" fmla="*/ 372145 w 372145"/>
                <a:gd name="connsiteY2" fmla="*/ 604081 h 604081"/>
                <a:gd name="connsiteX3" fmla="*/ 0 w 372145"/>
                <a:gd name="connsiteY3" fmla="*/ 604081 h 604081"/>
                <a:gd name="connsiteX4" fmla="*/ 0 w 372145"/>
                <a:gd name="connsiteY4" fmla="*/ 0 h 604081"/>
                <a:gd name="connsiteX0" fmla="*/ 0 w 435645"/>
                <a:gd name="connsiteY0" fmla="*/ 0 h 604081"/>
                <a:gd name="connsiteX1" fmla="*/ 435645 w 435645"/>
                <a:gd name="connsiteY1" fmla="*/ 88900 h 604081"/>
                <a:gd name="connsiteX2" fmla="*/ 372145 w 435645"/>
                <a:gd name="connsiteY2" fmla="*/ 604081 h 604081"/>
                <a:gd name="connsiteX3" fmla="*/ 0 w 435645"/>
                <a:gd name="connsiteY3" fmla="*/ 604081 h 604081"/>
                <a:gd name="connsiteX4" fmla="*/ 0 w 43564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6040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25400 w 378495"/>
                <a:gd name="connsiteY3" fmla="*/ 5278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521531 h 604081"/>
                <a:gd name="connsiteX4" fmla="*/ 0 w 378495"/>
                <a:gd name="connsiteY4" fmla="*/ 0 h 60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95" h="604081">
                  <a:moveTo>
                    <a:pt x="0" y="0"/>
                  </a:moveTo>
                  <a:lnTo>
                    <a:pt x="378495" y="82550"/>
                  </a:lnTo>
                  <a:cubicBezTo>
                    <a:pt x="376378" y="256394"/>
                    <a:pt x="374262" y="430237"/>
                    <a:pt x="372145" y="604081"/>
                  </a:cubicBezTo>
                  <a:lnTo>
                    <a:pt x="0" y="521531"/>
                  </a:lnTo>
                  <a:lnTo>
                    <a:pt x="0" y="0"/>
                  </a:lnTo>
                  <a:close/>
                </a:path>
              </a:pathLst>
            </a:cu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de-DE" sz="1000" kern="0">
                <a:solidFill>
                  <a:srgbClr val="000000"/>
                </a:solidFill>
              </a:endParaRPr>
            </a:p>
          </p:txBody>
        </p:sp>
        <p:pic>
          <p:nvPicPr>
            <p:cNvPr id="7" name="Picture 5"/>
            <p:cNvPicPr>
              <a:picLocks noChangeAspect="1" noChangeArrowheads="1"/>
            </p:cNvPicPr>
            <p:nvPr>
              <p:custDataLst>
                <p:tags r:id="rId11"/>
              </p:custDataLst>
            </p:nvPr>
          </p:nvPicPr>
          <p:blipFill rotWithShape="1">
            <a:blip r:embed="rId15" cstate="print">
              <a:extLst>
                <a:ext uri="{28A0092B-C50C-407E-A947-70E740481C1C}">
                  <a14:useLocalDpi xmlns:a14="http://schemas.microsoft.com/office/drawing/2010/main" val="0"/>
                </a:ext>
              </a:extLst>
            </a:blip>
            <a:srcRect/>
            <a:stretch/>
          </p:blipFill>
          <p:spPr bwMode="auto">
            <a:xfrm>
              <a:off x="3934337" y="1759530"/>
              <a:ext cx="1575044" cy="16280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Gerade Verbindung 7"/>
            <p:cNvCxnSpPr>
              <a:stCxn id="6" idx="0"/>
            </p:cNvCxnSpPr>
            <p:nvPr>
              <p:custDataLst>
                <p:tags r:id="rId12"/>
              </p:custDataLst>
            </p:nvPr>
          </p:nvCxnSpPr>
          <p:spPr bwMode="auto">
            <a:xfrm flipV="1">
              <a:off x="2836789" y="1717195"/>
              <a:ext cx="1097548" cy="1300919"/>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1" name="Gruppieren 10"/>
          <p:cNvGrpSpPr/>
          <p:nvPr/>
        </p:nvGrpSpPr>
        <p:grpSpPr>
          <a:xfrm>
            <a:off x="442465" y="1351829"/>
            <a:ext cx="5031106" cy="3888077"/>
            <a:chOff x="2261154" y="6415960"/>
            <a:chExt cx="2593221" cy="1760427"/>
          </a:xfrm>
        </p:grpSpPr>
        <p:pic>
          <p:nvPicPr>
            <p:cNvPr id="12" name="Picture 3" descr="D:\Projekte\MTU\Fotos Versuchsaufbau\IMG_0430.JPG"/>
            <p:cNvPicPr>
              <a:picLocks noChangeAspect="1" noChangeArrowheads="1"/>
            </p:cNvPicPr>
            <p:nvPr>
              <p:custDataLst>
                <p:tags r:id="rId1"/>
              </p:custDataLst>
            </p:nvPr>
          </p:nvPicPr>
          <p:blipFill rotWithShape="1">
            <a:blip r:embed="rId16" cstate="print">
              <a:extLst>
                <a:ext uri="{BEBA8EAE-BF5A-486C-A8C5-ECC9F3942E4B}">
                  <a14:imgProps xmlns:a14="http://schemas.microsoft.com/office/drawing/2010/main">
                    <a14:imgLayer r:embed="rId1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2261154" y="6415960"/>
              <a:ext cx="2593221" cy="1760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custDataLst>
                <p:tags r:id="rId2"/>
              </p:custDataLst>
            </p:nvPr>
          </p:nvSpPr>
          <p:spPr>
            <a:xfrm>
              <a:off x="2674690" y="7776277"/>
              <a:ext cx="827073"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Thermal camera</a:t>
              </a:r>
              <a:endParaRPr lang="en-US" sz="1000" kern="0" dirty="0"/>
            </a:p>
          </p:txBody>
        </p:sp>
        <p:cxnSp>
          <p:nvCxnSpPr>
            <p:cNvPr id="14" name="Gerade Verbindung 13"/>
            <p:cNvCxnSpPr>
              <a:endCxn id="13" idx="0"/>
            </p:cNvCxnSpPr>
            <p:nvPr>
              <p:custDataLst>
                <p:tags r:id="rId3"/>
              </p:custDataLst>
            </p:nvPr>
          </p:nvCxnSpPr>
          <p:spPr bwMode="auto">
            <a:xfrm flipH="1">
              <a:off x="3088226" y="7296174"/>
              <a:ext cx="77409" cy="480104"/>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Textfeld 14"/>
            <p:cNvSpPr txBox="1"/>
            <p:nvPr>
              <p:custDataLst>
                <p:tags r:id="rId4"/>
              </p:custDataLst>
            </p:nvPr>
          </p:nvSpPr>
          <p:spPr>
            <a:xfrm>
              <a:off x="3841914" y="6512750"/>
              <a:ext cx="893869"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Workpiece</a:t>
              </a:r>
              <a:endParaRPr lang="en-US" sz="1000" kern="0" dirty="0"/>
            </a:p>
          </p:txBody>
        </p:sp>
        <p:cxnSp>
          <p:nvCxnSpPr>
            <p:cNvPr id="16" name="Gerade Verbindung 15"/>
            <p:cNvCxnSpPr>
              <a:endCxn id="15" idx="2"/>
            </p:cNvCxnSpPr>
            <p:nvPr>
              <p:custDataLst>
                <p:tags r:id="rId5"/>
              </p:custDataLst>
            </p:nvPr>
          </p:nvCxnSpPr>
          <p:spPr bwMode="auto">
            <a:xfrm flipH="1" flipV="1">
              <a:off x="4288848" y="6629634"/>
              <a:ext cx="270472" cy="340077"/>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Textfeld 16"/>
            <p:cNvSpPr txBox="1"/>
            <p:nvPr>
              <p:custDataLst>
                <p:tags r:id="rId6"/>
              </p:custDataLst>
            </p:nvPr>
          </p:nvSpPr>
          <p:spPr>
            <a:xfrm>
              <a:off x="4036495" y="7646201"/>
              <a:ext cx="387590" cy="107565"/>
            </a:xfrm>
            <a:prstGeom prst="rect">
              <a:avLst/>
            </a:prstGeom>
            <a:solidFill>
              <a:srgbClr val="000000">
                <a:alpha val="62000"/>
              </a:srgbClr>
            </a:solidFill>
          </p:spPr>
          <p:txBody>
            <a:bodyPr wrap="square" lIns="36000" tIns="36000" rIns="36000" bIns="36000" rtlCol="0">
              <a:spAutoFit/>
            </a:bodyPr>
            <a:lstStyle>
              <a:defPPr>
                <a:defRPr lang="de-DE"/>
              </a:defPPr>
              <a:lvl1pPr algn="ctr">
                <a:defRPr>
                  <a:solidFill>
                    <a:srgbClr val="FFFFFF"/>
                  </a:solidFill>
                </a:defRPr>
              </a:lvl1pPr>
            </a:lstStyle>
            <a:p>
              <a:pPr>
                <a:defRPr/>
              </a:pPr>
              <a:r>
                <a:rPr lang="de-DE" sz="1000" kern="0" dirty="0" smtClean="0"/>
                <a:t>Tool</a:t>
              </a:r>
              <a:endParaRPr lang="de-DE" sz="1000" kern="0" dirty="0"/>
            </a:p>
          </p:txBody>
        </p:sp>
        <p:cxnSp>
          <p:nvCxnSpPr>
            <p:cNvPr id="18" name="Gerade Verbindung 17"/>
            <p:cNvCxnSpPr>
              <a:endCxn id="17" idx="0"/>
            </p:cNvCxnSpPr>
            <p:nvPr>
              <p:custDataLst>
                <p:tags r:id="rId7"/>
              </p:custDataLst>
            </p:nvPr>
          </p:nvCxnSpPr>
          <p:spPr bwMode="auto">
            <a:xfrm flipH="1">
              <a:off x="4230290" y="7253990"/>
              <a:ext cx="261190" cy="392211"/>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3" name="Pfeil nach rechts 22"/>
          <p:cNvSpPr/>
          <p:nvPr/>
        </p:nvSpPr>
        <p:spPr bwMode="auto">
          <a:xfrm>
            <a:off x="5565068" y="3032956"/>
            <a:ext cx="540060" cy="262913"/>
          </a:xfrm>
          <a:prstGeom prst="rightArrow">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4" name="Rechteck 23"/>
          <p:cNvSpPr/>
          <p:nvPr/>
        </p:nvSpPr>
        <p:spPr bwMode="auto">
          <a:xfrm>
            <a:off x="6057709" y="1448780"/>
            <a:ext cx="3451145" cy="404851"/>
          </a:xfrm>
          <a:prstGeom prst="rect">
            <a:avLst/>
          </a:prstGeom>
          <a:noFill/>
          <a:ln w="19050" cap="flat" cmpd="sng" algn="ctr">
            <a:solidFill>
              <a:schemeClr val="accent2"/>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effectLst/>
                <a:latin typeface="Arial" charset="0"/>
              </a:rPr>
              <a:t>Cutting process</a:t>
            </a:r>
          </a:p>
        </p:txBody>
      </p:sp>
      <p:sp>
        <p:nvSpPr>
          <p:cNvPr id="25" name="Rechteck 24"/>
          <p:cNvSpPr/>
          <p:nvPr/>
        </p:nvSpPr>
        <p:spPr bwMode="auto">
          <a:xfrm>
            <a:off x="8227747" y="2852936"/>
            <a:ext cx="350628" cy="317311"/>
          </a:xfrm>
          <a:prstGeom prst="rect">
            <a:avLst/>
          </a:prstGeom>
          <a:noFill/>
          <a:ln w="19050" cap="flat" cmpd="sng" algn="ctr">
            <a:solidFill>
              <a:schemeClr val="accent2"/>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7" name="Gerade Verbindung mit Pfeil 26"/>
          <p:cNvCxnSpPr/>
          <p:nvPr/>
        </p:nvCxnSpPr>
        <p:spPr bwMode="auto">
          <a:xfrm>
            <a:off x="8451701" y="3202701"/>
            <a:ext cx="0" cy="1594451"/>
          </a:xfrm>
          <a:prstGeom prst="straightConnector1">
            <a:avLst/>
          </a:prstGeom>
          <a:solidFill>
            <a:srgbClr val="DDDDDD"/>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Textfeld 27"/>
          <p:cNvSpPr txBox="1"/>
          <p:nvPr/>
        </p:nvSpPr>
        <p:spPr>
          <a:xfrm>
            <a:off x="7309727" y="4846796"/>
            <a:ext cx="2338009" cy="646331"/>
          </a:xfrm>
          <a:prstGeom prst="rect">
            <a:avLst/>
          </a:prstGeom>
          <a:noFill/>
          <a:ln>
            <a:solidFill>
              <a:schemeClr val="tx1"/>
            </a:solidFill>
            <a:prstDash val="dash"/>
          </a:ln>
        </p:spPr>
        <p:txBody>
          <a:bodyPr wrap="square" rtlCol="0">
            <a:spAutoFit/>
          </a:bodyPr>
          <a:lstStyle/>
          <a:p>
            <a:pPr algn="ctr"/>
            <a:r>
              <a:rPr lang="en-US" dirty="0" smtClean="0"/>
              <a:t>Area covered by the thermal camera</a:t>
            </a:r>
            <a:endParaRPr lang="en-US" dirty="0"/>
          </a:p>
        </p:txBody>
      </p:sp>
    </p:spTree>
    <p:extLst>
      <p:ext uri="{BB962C8B-B14F-4D97-AF65-F5344CB8AC3E}">
        <p14:creationId xmlns:p14="http://schemas.microsoft.com/office/powerpoint/2010/main" val="970190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Conclusion</a:t>
            </a:r>
          </a:p>
        </p:txBody>
      </p:sp>
      <p:sp>
        <p:nvSpPr>
          <p:cNvPr id="4" name="Inhaltsplatzhalter 3"/>
          <p:cNvSpPr>
            <a:spLocks noGrp="1"/>
          </p:cNvSpPr>
          <p:nvPr>
            <p:ph idx="1"/>
          </p:nvPr>
        </p:nvSpPr>
        <p:spPr>
          <a:xfrm>
            <a:off x="217486" y="863601"/>
            <a:ext cx="6499710" cy="4976813"/>
          </a:xfrm>
        </p:spPr>
        <p:txBody>
          <a:bodyPr/>
          <a:lstStyle/>
          <a:p>
            <a:r>
              <a:rPr lang="en-US" dirty="0" smtClean="0"/>
              <a:t>XYZ</a:t>
            </a:r>
          </a:p>
          <a:p>
            <a:endParaRPr lang="en-US" dirty="0"/>
          </a:p>
        </p:txBody>
      </p:sp>
    </p:spTree>
    <p:extLst>
      <p:ext uri="{BB962C8B-B14F-4D97-AF65-F5344CB8AC3E}">
        <p14:creationId xmlns:p14="http://schemas.microsoft.com/office/powerpoint/2010/main" val="2093709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Means to enhance quality of measurement</a:t>
            </a:r>
          </a:p>
        </p:txBody>
      </p:sp>
      <mc:AlternateContent xmlns:mc="http://schemas.openxmlformats.org/markup-compatibility/2006" xmlns:a14="http://schemas.microsoft.com/office/drawing/2010/main">
        <mc:Choice Requires="a14">
          <p:sp>
            <p:nvSpPr>
              <p:cNvPr id="4" name="Inhaltsplatzhalter 3"/>
              <p:cNvSpPr>
                <a:spLocks noGrp="1"/>
              </p:cNvSpPr>
              <p:nvPr>
                <p:ph idx="1"/>
              </p:nvPr>
            </p:nvSpPr>
            <p:spPr>
              <a:xfrm>
                <a:off x="217486" y="863601"/>
                <a:ext cx="6311900" cy="4976813"/>
              </a:xfrm>
            </p:spPr>
            <p:txBody>
              <a:bodyPr/>
              <a:lstStyle/>
              <a:p>
                <a:r>
                  <a:rPr lang="en-US" dirty="0" smtClean="0"/>
                  <a:t>Determine emissivity of chip/tool/workpiece</a:t>
                </a:r>
              </a:p>
              <a:p>
                <a:pPr lvl="1"/>
                <a:r>
                  <a:rPr lang="en-US" dirty="0" smtClean="0"/>
                  <a:t>Collect chips </a:t>
                </a:r>
              </a:p>
              <a:p>
                <a:pPr lvl="1"/>
                <a:r>
                  <a:rPr lang="en-US" dirty="0" smtClean="0"/>
                  <a:t>Heating + Pyrometer + Camera</a:t>
                </a:r>
              </a:p>
              <a:p>
                <a:pPr lvl="1"/>
                <a:r>
                  <a:rPr lang="en-US" dirty="0"/>
                  <a:t> </a:t>
                </a:r>
                <a:r>
                  <a:rPr lang="en-US" dirty="0" smtClean="0">
                    <a:sym typeface="Wingdings" panose="05000000000000000000" pitchFamily="2" charset="2"/>
                  </a:rPr>
                  <a:t></a:t>
                </a:r>
                <a:r>
                  <a:rPr lang="en-US" dirty="0" smtClean="0"/>
                  <a:t>e (DL)</a:t>
                </a:r>
              </a:p>
              <a:p>
                <a:pPr lvl="1"/>
                <a:r>
                  <a:rPr lang="en-US" dirty="0" smtClean="0"/>
                  <a:t>Regression of </a:t>
                </a:r>
                <a:r>
                  <a:rPr lang="en-US" dirty="0" err="1" smtClean="0"/>
                  <a:t>T</a:t>
                </a:r>
                <a:r>
                  <a:rPr lang="en-US" baseline="-25000" dirty="0" err="1" smtClean="0"/>
                  <a:t>cam</a:t>
                </a:r>
                <a:r>
                  <a:rPr lang="en-US" dirty="0" smtClean="0"/>
                  <a:t> (DL, </a:t>
                </a:r>
                <a:r>
                  <a:rPr lang="en-US" dirty="0" err="1" smtClean="0"/>
                  <a:t>e</a:t>
                </a:r>
                <a:r>
                  <a:rPr lang="en-US" baseline="-25000" dirty="0" err="1" smtClean="0"/>
                  <a:t>cam</a:t>
                </a:r>
                <a:r>
                  <a:rPr lang="en-US" dirty="0" smtClean="0"/>
                  <a:t>) for IT</a:t>
                </a:r>
              </a:p>
              <a:p>
                <a:r>
                  <a:rPr lang="en-US" dirty="0" smtClean="0"/>
                  <a:t>Enhance quantity of valid pixels</a:t>
                </a:r>
              </a:p>
              <a:p>
                <a:pPr lvl="1"/>
                <a:r>
                  <a:rPr lang="en-US" dirty="0" smtClean="0"/>
                  <a:t>Expand field of measurement</a:t>
                </a:r>
              </a:p>
              <a:p>
                <a:pPr lvl="1"/>
                <a:r>
                  <a:rPr lang="en-US" dirty="0" smtClean="0"/>
                  <a:t>Measurement </a:t>
                </a:r>
                <a:r>
                  <a:rPr lang="en-US" dirty="0"/>
                  <a:t>with </a:t>
                </a:r>
                <a:r>
                  <a:rPr lang="en-US" dirty="0" smtClean="0"/>
                  <a:t>multiple integration </a:t>
                </a:r>
                <a:r>
                  <a:rPr lang="en-US" dirty="0"/>
                  <a:t>times</a:t>
                </a:r>
              </a:p>
              <a:p>
                <a:pPr lvl="1"/>
                <a:r>
                  <a:rPr lang="en-US" dirty="0" smtClean="0"/>
                  <a:t>Overlap pictures via algorithm</a:t>
                </a:r>
              </a:p>
              <a:p>
                <a:r>
                  <a:rPr lang="en-US" dirty="0" smtClean="0"/>
                  <a:t>Determine </a:t>
                </a:r>
                <a14:m>
                  <m:oMath xmlns:m="http://schemas.openxmlformats.org/officeDocument/2006/math">
                    <m:acc>
                      <m:accPr>
                        <m:chr m:val="̇"/>
                        <m:ctrlPr>
                          <a:rPr lang="en-US" i="1" dirty="0" smtClean="0">
                            <a:latin typeface="Cambria Math" charset="0"/>
                          </a:rPr>
                        </m:ctrlPr>
                      </m:accPr>
                      <m:e>
                        <m:r>
                          <a:rPr lang="en-US" i="1" dirty="0">
                            <a:latin typeface="Cambria Math"/>
                          </a:rPr>
                          <m:t>𝑄</m:t>
                        </m:r>
                      </m:e>
                    </m:acc>
                  </m:oMath>
                </a14:m>
                <a:r>
                  <a:rPr lang="en-US" baseline="-25000" dirty="0" smtClean="0"/>
                  <a:t>workpiece</a:t>
                </a:r>
                <a:r>
                  <a:rPr lang="en-US" dirty="0" smtClean="0"/>
                  <a:t> directly</a:t>
                </a:r>
              </a:p>
              <a:p>
                <a:pPr lvl="1"/>
                <a:r>
                  <a:rPr lang="en-US" dirty="0" smtClean="0"/>
                  <a:t>Separate measurements for the work piece</a:t>
                </a:r>
              </a:p>
              <a:p>
                <a:pPr lvl="1"/>
                <a:r>
                  <a:rPr lang="en-US" dirty="0" smtClean="0"/>
                  <a:t>Compare Heat flows with </a:t>
                </a:r>
                <a:r>
                  <a:rPr lang="en-US" dirty="0" err="1" smtClean="0"/>
                  <a:t>P</a:t>
                </a:r>
                <a:r>
                  <a:rPr lang="en-US" baseline="-25000" dirty="0" err="1" smtClean="0"/>
                  <a:t>total</a:t>
                </a:r>
                <a:endParaRPr lang="en-US" dirty="0" smtClean="0"/>
              </a:p>
              <a:p>
                <a:endParaRPr lang="en-US" dirty="0"/>
              </a:p>
            </p:txBody>
          </p:sp>
        </mc:Choice>
        <mc:Fallback xmlns="">
          <p:sp>
            <p:nvSpPr>
              <p:cNvPr id="4" name="Inhaltsplatzhalter 3"/>
              <p:cNvSpPr>
                <a:spLocks noGrp="1" noRot="1" noChangeAspect="1" noMove="1" noResize="1" noEditPoints="1" noAdjustHandles="1" noChangeArrowheads="1" noChangeShapeType="1" noTextEdit="1"/>
              </p:cNvSpPr>
              <p:nvPr>
                <p:ph idx="1"/>
              </p:nvPr>
            </p:nvSpPr>
            <p:spPr>
              <a:xfrm>
                <a:off x="217486" y="863601"/>
                <a:ext cx="6311900" cy="4976813"/>
              </a:xfrm>
              <a:blipFill rotWithShape="1">
                <a:blip r:embed="rId3"/>
                <a:stretch>
                  <a:fillRect l="-1932" t="-1593"/>
                </a:stretch>
              </a:blipFill>
            </p:spPr>
            <p:txBody>
              <a:bodyPr/>
              <a:lstStyle/>
              <a:p>
                <a:r>
                  <a:rPr lang="en-US">
                    <a:noFill/>
                  </a:rPr>
                  <a:t> </a:t>
                </a:r>
              </a:p>
            </p:txBody>
          </p:sp>
        </mc:Fallback>
      </mc:AlternateContent>
    </p:spTree>
    <p:extLst>
      <p:ext uri="{BB962C8B-B14F-4D97-AF65-F5344CB8AC3E}">
        <p14:creationId xmlns:p14="http://schemas.microsoft.com/office/powerpoint/2010/main" val="7019251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custDataLst>
              <p:tags r:id="rId2"/>
            </p:custDataLst>
          </p:nvPr>
        </p:nvSpPr>
        <p:spPr bwMode="auto">
          <a:xfrm>
            <a:off x="1204674" y="4111148"/>
            <a:ext cx="8479076"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u="none" strike="noStrike" cap="none" normalizeH="0" baseline="0" smtClean="0">
              <a:ln>
                <a:noFill/>
              </a:ln>
              <a:effectLst/>
              <a:latin typeface="Arial"/>
            </a:endParaRPr>
          </a:p>
        </p:txBody>
      </p:sp>
      <p:sp>
        <p:nvSpPr>
          <p:cNvPr id="26" name="Rechteck 25">
            <a:hlinkClick r:id="rId15" action="ppaction://hlinksldjump"/>
          </p:cNvPr>
          <p:cNvSpPr/>
          <p:nvPr>
            <p:custDataLst>
              <p:tags r:id="rId3"/>
            </p:custDataLst>
          </p:nvPr>
        </p:nvSpPr>
        <p:spPr bwMode="auto">
          <a:xfrm>
            <a:off x="1204674" y="4111148"/>
            <a:ext cx="6089232"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Influence of uncut chip thickness and cutting velocity</a:t>
            </a:r>
            <a:endParaRPr kumimoji="0" lang="de-DE" b="1" u="none" strike="noStrike" cap="none" normalizeH="0" baseline="0" smtClean="0">
              <a:ln>
                <a:noFill/>
              </a:ln>
              <a:effectLst/>
              <a:latin typeface="Arial"/>
            </a:endParaRPr>
          </a:p>
        </p:txBody>
      </p:sp>
      <p:sp>
        <p:nvSpPr>
          <p:cNvPr id="25" name="Rechteck 24">
            <a:hlinkClick r:id="rId15" action="ppaction://hlinksldjump"/>
          </p:cNvPr>
          <p:cNvSpPr/>
          <p:nvPr>
            <p:custDataLst>
              <p:tags r:id="rId4"/>
            </p:custDataLst>
          </p:nvPr>
        </p:nvSpPr>
        <p:spPr bwMode="auto">
          <a:xfrm>
            <a:off x="710287" y="4111148"/>
            <a:ext cx="430887" cy="43088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3.2</a:t>
            </a:r>
          </a:p>
        </p:txBody>
      </p:sp>
      <p:sp>
        <p:nvSpPr>
          <p:cNvPr id="24" name="Rechteck 23">
            <a:hlinkClick r:id="rId16" action="ppaction://hlinksldjump"/>
          </p:cNvPr>
          <p:cNvSpPr/>
          <p:nvPr>
            <p:custDataLst>
              <p:tags r:id="rId5"/>
            </p:custDataLst>
          </p:nvPr>
        </p:nvSpPr>
        <p:spPr bwMode="auto">
          <a:xfrm>
            <a:off x="1204674" y="3299261"/>
            <a:ext cx="6089232"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Time and spatial varying thermal properties </a:t>
            </a:r>
            <a:endParaRPr kumimoji="0" lang="de-DE" b="1" u="none" strike="noStrike" cap="none" normalizeH="0" baseline="0" smtClean="0">
              <a:ln>
                <a:noFill/>
              </a:ln>
              <a:effectLst/>
              <a:latin typeface="Arial"/>
            </a:endParaRPr>
          </a:p>
        </p:txBody>
      </p:sp>
      <p:sp>
        <p:nvSpPr>
          <p:cNvPr id="23" name="Rechteck 22">
            <a:hlinkClick r:id="rId16" action="ppaction://hlinksldjump"/>
          </p:cNvPr>
          <p:cNvSpPr/>
          <p:nvPr>
            <p:custDataLst>
              <p:tags r:id="rId6"/>
            </p:custDataLst>
          </p:nvPr>
        </p:nvSpPr>
        <p:spPr bwMode="auto">
          <a:xfrm>
            <a:off x="710287" y="3299261"/>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3.1</a:t>
            </a:r>
          </a:p>
        </p:txBody>
      </p:sp>
      <p:sp>
        <p:nvSpPr>
          <p:cNvPr id="22" name="Rechteck 21">
            <a:hlinkClick r:id="" action="ppaction://noaction"/>
          </p:cNvPr>
          <p:cNvSpPr/>
          <p:nvPr>
            <p:custDataLst>
              <p:tags r:id="rId7"/>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21" name="Rechteck 20">
            <a:hlinkClick r:id="" action="ppaction://noaction"/>
          </p:cNvPr>
          <p:cNvSpPr/>
          <p:nvPr>
            <p:custDataLst>
              <p:tags r:id="rId8"/>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20" name="Rechteck 19">
            <a:hlinkClick r:id="rId17" action="ppaction://hlinksldjump"/>
          </p:cNvPr>
          <p:cNvSpPr/>
          <p:nvPr>
            <p:custDataLst>
              <p:tags r:id="rId9"/>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19" name="Rechteck 18">
            <a:hlinkClick r:id="rId17" action="ppaction://hlinksldjump"/>
          </p:cNvPr>
          <p:cNvSpPr/>
          <p:nvPr>
            <p:custDataLst>
              <p:tags r:id="rId10"/>
            </p:custDataLst>
          </p:nvPr>
        </p:nvSpPr>
        <p:spPr bwMode="auto">
          <a:xfrm>
            <a:off x="215900" y="1675487"/>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18" name="Rechteck 17">
            <a:hlinkClick r:id="rId18" action="ppaction://hlinksldjump"/>
          </p:cNvPr>
          <p:cNvSpPr/>
          <p:nvPr>
            <p:custDataLst>
              <p:tags r:id="rId11"/>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7" name="Rechteck 16">
            <a:hlinkClick r:id="rId18" action="ppaction://hlinksldjump"/>
          </p:cNvPr>
          <p:cNvSpPr/>
          <p:nvPr>
            <p:custDataLst>
              <p:tags r:id="rId12"/>
            </p:custDataLst>
          </p:nvPr>
        </p:nvSpPr>
        <p:spPr bwMode="auto">
          <a:xfrm>
            <a:off x="215900" y="863600"/>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6" name="Titel 15"/>
          <p:cNvSpPr>
            <a:spLocks noGrp="1"/>
          </p:cNvSpPr>
          <p:nvPr>
            <p:ph type="title"/>
            <p:custDataLst>
              <p:tags r:id="rId13"/>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64513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124 mm</a:t>
            </a:r>
            <a:endParaRPr lang="en-US" dirty="0">
              <a:solidFill>
                <a:srgbClr val="407FB7"/>
              </a:solidFill>
            </a:endParaRPr>
          </a:p>
        </p:txBody>
      </p:sp>
      <mc:AlternateContent xmlns:mc="http://schemas.openxmlformats.org/markup-compatibility/2006" xmlns:a14="http://schemas.microsoft.com/office/drawing/2010/main">
        <mc:Choice Requires="a14">
          <p:sp>
            <p:nvSpPr>
              <p:cNvPr id="3" name="Textfeld 2"/>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&lt; 5 µm, uncoated, workpiece position: 124 mm</a:t>
                </a:r>
                <a:endParaRPr lang="en-US" dirty="0"/>
              </a:p>
            </p:txBody>
          </p:sp>
        </mc:Choice>
        <mc:Fallback xmlns="">
          <p:sp>
            <p:nvSpPr>
              <p:cNvPr id="3" name="Textfeld 2"/>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5" name="Diagramm 4"/>
          <p:cNvGraphicFramePr>
            <a:graphicFrameLocks/>
          </p:cNvGraphicFramePr>
          <p:nvPr>
            <p:extLst>
              <p:ext uri="{D42A27DB-BD31-4B8C-83A1-F6EECF244321}">
                <p14:modId xmlns:p14="http://schemas.microsoft.com/office/powerpoint/2010/main" val="297748982"/>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Diagramm 12"/>
          <p:cNvGraphicFramePr>
            <a:graphicFrameLocks/>
          </p:cNvGraphicFramePr>
          <p:nvPr>
            <p:extLst>
              <p:ext uri="{D42A27DB-BD31-4B8C-83A1-F6EECF244321}">
                <p14:modId xmlns:p14="http://schemas.microsoft.com/office/powerpoint/2010/main" val="1455516429"/>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m 10"/>
          <p:cNvGraphicFramePr>
            <a:graphicFrameLocks/>
          </p:cNvGraphicFramePr>
          <p:nvPr>
            <p:extLst>
              <p:ext uri="{D42A27DB-BD31-4B8C-83A1-F6EECF244321}">
                <p14:modId xmlns:p14="http://schemas.microsoft.com/office/powerpoint/2010/main" val="2347880461"/>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Diagramm 13"/>
          <p:cNvGraphicFramePr>
            <a:graphicFrameLocks/>
          </p:cNvGraphicFramePr>
          <p:nvPr>
            <p:extLst>
              <p:ext uri="{D42A27DB-BD31-4B8C-83A1-F6EECF244321}">
                <p14:modId xmlns:p14="http://schemas.microsoft.com/office/powerpoint/2010/main" val="3249439108"/>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Diagramm 14"/>
          <p:cNvGraphicFramePr>
            <a:graphicFrameLocks/>
          </p:cNvGraphicFramePr>
          <p:nvPr>
            <p:extLst>
              <p:ext uri="{D42A27DB-BD31-4B8C-83A1-F6EECF244321}">
                <p14:modId xmlns:p14="http://schemas.microsoft.com/office/powerpoint/2010/main" val="3601849497"/>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feld 15"/>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17" name="Textfeld 16"/>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graphicFrame>
        <p:nvGraphicFramePr>
          <p:cNvPr id="12" name="Diagramm 11"/>
          <p:cNvGraphicFramePr>
            <a:graphicFrameLocks/>
          </p:cNvGraphicFramePr>
          <p:nvPr>
            <p:extLst>
              <p:ext uri="{D42A27DB-BD31-4B8C-83A1-F6EECF244321}">
                <p14:modId xmlns:p14="http://schemas.microsoft.com/office/powerpoint/2010/main" val="4187225047"/>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751691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8279"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200 mm</a:t>
            </a:r>
            <a:endParaRPr lang="en-US" dirty="0">
              <a:solidFill>
                <a:srgbClr val="407FB7"/>
              </a:solidFill>
            </a:endParaRPr>
          </a:p>
        </p:txBody>
      </p:sp>
      <mc:AlternateContent xmlns:mc="http://schemas.openxmlformats.org/markup-compatibility/2006" xmlns:a14="http://schemas.microsoft.com/office/drawing/2010/main">
        <mc:Choice Requires="a14">
          <p:sp>
            <p:nvSpPr>
              <p:cNvPr id="4" name="Textfeld 3"/>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a:t>
                </a:r>
                <a:r>
                  <a:rPr lang="en-US" dirty="0"/>
                  <a:t>&lt; 5 µm, </a:t>
                </a:r>
                <a:r>
                  <a:rPr lang="en-US" dirty="0" smtClean="0"/>
                  <a:t>uncoated, workpiece </a:t>
                </a:r>
                <a:r>
                  <a:rPr lang="en-US" dirty="0"/>
                  <a:t>position: </a:t>
                </a:r>
                <a:r>
                  <a:rPr lang="en-US" dirty="0" smtClean="0"/>
                  <a:t>200 mm</a:t>
                </a:r>
                <a:endParaRPr lang="en-US" dirty="0"/>
              </a:p>
            </p:txBody>
          </p:sp>
        </mc:Choice>
        <mc:Fallback xmlns="">
          <p:sp>
            <p:nvSpPr>
              <p:cNvPr id="4" name="Textfeld 3"/>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7" name="Diagramm 6"/>
          <p:cNvGraphicFramePr>
            <a:graphicFrameLocks/>
          </p:cNvGraphicFramePr>
          <p:nvPr>
            <p:extLst>
              <p:ext uri="{D42A27DB-BD31-4B8C-83A1-F6EECF244321}">
                <p14:modId xmlns:p14="http://schemas.microsoft.com/office/powerpoint/2010/main" val="1681676126"/>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 7"/>
          <p:cNvGraphicFramePr>
            <a:graphicFrameLocks/>
          </p:cNvGraphicFramePr>
          <p:nvPr>
            <p:extLst>
              <p:ext uri="{D42A27DB-BD31-4B8C-83A1-F6EECF244321}">
                <p14:modId xmlns:p14="http://schemas.microsoft.com/office/powerpoint/2010/main" val="2512162226"/>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Diagramm 14"/>
          <p:cNvGraphicFramePr>
            <a:graphicFrameLocks/>
          </p:cNvGraphicFramePr>
          <p:nvPr>
            <p:extLst>
              <p:ext uri="{D42A27DB-BD31-4B8C-83A1-F6EECF244321}">
                <p14:modId xmlns:p14="http://schemas.microsoft.com/office/powerpoint/2010/main" val="2741489836"/>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Diagramm 13"/>
          <p:cNvGraphicFramePr>
            <a:graphicFrameLocks/>
          </p:cNvGraphicFramePr>
          <p:nvPr>
            <p:extLst>
              <p:ext uri="{D42A27DB-BD31-4B8C-83A1-F6EECF244321}">
                <p14:modId xmlns:p14="http://schemas.microsoft.com/office/powerpoint/2010/main" val="643035786"/>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Diagramm 11"/>
          <p:cNvGraphicFramePr>
            <a:graphicFrameLocks/>
          </p:cNvGraphicFramePr>
          <p:nvPr>
            <p:extLst>
              <p:ext uri="{D42A27DB-BD31-4B8C-83A1-F6EECF244321}">
                <p14:modId xmlns:p14="http://schemas.microsoft.com/office/powerpoint/2010/main" val="1112539322"/>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Diagramm 17"/>
          <p:cNvGraphicFramePr>
            <a:graphicFrameLocks/>
          </p:cNvGraphicFramePr>
          <p:nvPr>
            <p:extLst>
              <p:ext uri="{D42A27DB-BD31-4B8C-83A1-F6EECF244321}">
                <p14:modId xmlns:p14="http://schemas.microsoft.com/office/powerpoint/2010/main" val="2609666173"/>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
        <p:nvSpPr>
          <p:cNvPr id="19" name="Textfeld 18"/>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22" name="Textfeld 21"/>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spTree>
    <p:extLst>
      <p:ext uri="{BB962C8B-B14F-4D97-AF65-F5344CB8AC3E}">
        <p14:creationId xmlns:p14="http://schemas.microsoft.com/office/powerpoint/2010/main" val="1151376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 for AISI 1045</a:t>
            </a:r>
            <a:endParaRPr lang="en-US" dirty="0">
              <a:solidFill>
                <a:srgbClr val="407FB7"/>
              </a:solidFill>
            </a:endParaRPr>
          </a:p>
        </p:txBody>
      </p:sp>
      <p:graphicFrame>
        <p:nvGraphicFramePr>
          <p:cNvPr id="3" name="Tabelle 2"/>
          <p:cNvGraphicFramePr>
            <a:graphicFrameLocks noGrp="1"/>
          </p:cNvGraphicFramePr>
          <p:nvPr>
            <p:extLst>
              <p:ext uri="{D42A27DB-BD31-4B8C-83A1-F6EECF244321}">
                <p14:modId xmlns:p14="http://schemas.microsoft.com/office/powerpoint/2010/main" val="99987166"/>
              </p:ext>
            </p:extLst>
          </p:nvPr>
        </p:nvGraphicFramePr>
        <p:xfrm>
          <a:off x="217486" y="872722"/>
          <a:ext cx="9360000" cy="4998240"/>
        </p:xfrm>
        <a:graphic>
          <a:graphicData uri="http://schemas.openxmlformats.org/drawingml/2006/table">
            <a:tbl>
              <a:tblPr firstRow="1">
                <a:tableStyleId>{5C22544A-7EE6-4342-B048-85BDC9FD1C3A}</a:tableStyleId>
              </a:tblPr>
              <a:tblGrid>
                <a:gridCol w="2556000"/>
                <a:gridCol w="972000"/>
                <a:gridCol w="972000"/>
                <a:gridCol w="972000"/>
                <a:gridCol w="972000"/>
                <a:gridCol w="972000"/>
                <a:gridCol w="972000"/>
                <a:gridCol w="972000"/>
              </a:tblGrid>
              <a:tr h="385676">
                <a:tc>
                  <a:txBody>
                    <a:bodyPr/>
                    <a:lstStyle/>
                    <a:p>
                      <a:pPr algn="ctr" fontAlgn="ctr"/>
                      <a:r>
                        <a:rPr lang="en-US" sz="1200" b="1" u="none" strike="noStrike" dirty="0" smtClean="0">
                          <a:effectLst/>
                        </a:rPr>
                        <a:t>Experiments</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Cutting Velocity [m/min]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Uncut chip thickness [µm]</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Integration time [µs]</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Cutting Force [N]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Passive Force [N]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b="1" i="0" u="none" strike="noStrike" dirty="0" smtClean="0">
                          <a:solidFill>
                            <a:srgbClr val="FFFFFF"/>
                          </a:solidFill>
                          <a:effectLst/>
                          <a:latin typeface="+mn-lt"/>
                        </a:rPr>
                        <a:t>Heat treatment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b="1" i="0" u="none" strike="noStrike" dirty="0" smtClean="0">
                          <a:solidFill>
                            <a:srgbClr val="FFFFFF"/>
                          </a:solidFill>
                          <a:effectLst/>
                          <a:latin typeface="+mn-lt"/>
                        </a:rPr>
                        <a:t>Contact length [mm]</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r>
              <a:tr h="370800">
                <a:tc>
                  <a:txBody>
                    <a:bodyPr/>
                    <a:lstStyle/>
                    <a:p>
                      <a:pPr algn="ctr" fontAlgn="ctr"/>
                      <a:r>
                        <a:rPr lang="en-US" sz="1200" b="1" u="none" strike="noStrike" dirty="0" smtClean="0">
                          <a:effectLst/>
                        </a:rPr>
                        <a:t>VP41_1_H200_V100_C45_MF_425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VP41_2_H200_V100_C45_MF_425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1565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VP42_1_H300_V100_C45_MF_425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2250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1159</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VP42_2_H300_V100_C45_MF_285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2136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1079</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VP43_1_H400_V100_C45_MF_285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2716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1118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VP45_2_H200_V150_C45_MF_425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1448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688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VP46_1_H300_V150_C45_MF_285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801</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VP46_2_H300_V150_C45_MF_285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2004</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875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VP49_1_H400_V150_C45_MF_285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2675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1046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VP49_2_H400_V150_C45_MF_285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2590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VP50_1_H500_V150_C45_MF_285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3220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1120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VP50_2_H500_V150_C45_MF_285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3178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1162</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08509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19226053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60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Experimental Setup</a:t>
            </a:r>
            <a:br>
              <a:rPr lang="en-US" dirty="0"/>
            </a:br>
            <a:r>
              <a:rPr lang="en-US" dirty="0">
                <a:solidFill>
                  <a:srgbClr val="407FB7"/>
                </a:solidFill>
              </a:rPr>
              <a:t>Boundary </a:t>
            </a:r>
            <a:r>
              <a:rPr lang="en-US" dirty="0" smtClean="0">
                <a:solidFill>
                  <a:srgbClr val="407FB7"/>
                </a:solidFill>
              </a:rPr>
              <a:t>Conditions for AISI 1045</a:t>
            </a:r>
            <a:endParaRPr lang="en-US" dirty="0">
              <a:solidFill>
                <a:srgbClr val="407FB7"/>
              </a:solidFill>
            </a:endParaRPr>
          </a:p>
        </p:txBody>
      </p:sp>
      <mc:AlternateContent xmlns:mc="http://schemas.openxmlformats.org/markup-compatibility/2006" xmlns:a14="http://schemas.microsoft.com/office/drawing/2010/main">
        <mc:Choice Requires="a14">
          <p:graphicFrame>
            <p:nvGraphicFramePr>
              <p:cNvPr id="8" name="Tabelle 7"/>
              <p:cNvGraphicFramePr>
                <a:graphicFrameLocks noGrp="1"/>
              </p:cNvGraphicFramePr>
              <p:nvPr>
                <p:extLst>
                  <p:ext uri="{D42A27DB-BD31-4B8C-83A1-F6EECF244321}">
                    <p14:modId xmlns:p14="http://schemas.microsoft.com/office/powerpoint/2010/main" val="439805794"/>
                  </p:ext>
                </p:extLst>
              </p:nvPr>
            </p:nvGraphicFramePr>
            <p:xfrm>
              <a:off x="308485" y="891255"/>
              <a:ext cx="9288000" cy="4536720"/>
            </p:xfrm>
            <a:graphic>
              <a:graphicData uri="http://schemas.openxmlformats.org/drawingml/2006/table">
                <a:tbl>
                  <a:tblPr>
                    <a:tableStyleId>{5C22544A-7EE6-4342-B048-85BDC9FD1C3A}</a:tableStyleId>
                  </a:tblPr>
                  <a:tblGrid>
                    <a:gridCol w="2016000"/>
                    <a:gridCol w="1080000"/>
                    <a:gridCol w="2016000"/>
                    <a:gridCol w="1080000"/>
                    <a:gridCol w="2016000"/>
                    <a:gridCol w="1080000"/>
                  </a:tblGrid>
                  <a:tr h="252000">
                    <a:tc gridSpan="6">
                      <a:txBody>
                        <a:bodyPr/>
                        <a:lstStyle/>
                        <a:p>
                          <a:pPr algn="ctr" rtl="0" fontAlgn="ctr"/>
                          <a:r>
                            <a:rPr lang="en-US" sz="1400" b="1" u="none" strike="noStrike" dirty="0" smtClean="0">
                              <a:solidFill>
                                <a:schemeClr val="bg1"/>
                              </a:solidFill>
                              <a:effectLst/>
                            </a:rPr>
                            <a:t>Boundary Conditions</a:t>
                          </a:r>
                          <a:endParaRPr lang="en-US" sz="14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00">
                    <a:tc gridSpan="2">
                      <a:txBody>
                        <a:bodyPr/>
                        <a:lstStyle/>
                        <a:p>
                          <a:pPr algn="ctr" rtl="0" fontAlgn="ctr"/>
                          <a:r>
                            <a:rPr lang="en-US" sz="1200" b="1" u="none" strike="noStrike" dirty="0" smtClean="0">
                              <a:solidFill>
                                <a:schemeClr val="bg1"/>
                              </a:solidFill>
                              <a:effectLst/>
                            </a:rPr>
                            <a:t>Tool</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Camera</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Workpiece</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u="none" strike="noStrike" dirty="0" smtClean="0">
                              <a:effectLst/>
                            </a:rPr>
                            <a:t>Heat Conductivity [W/(mK)]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75,4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0,015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Length of the workpiece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Heat Capacity  [J/(cm^3K)]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8192</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Heat Capacity [J/(kgK)]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000">
                    <a:tc>
                      <a:txBody>
                        <a:bodyPr/>
                        <a:lstStyle/>
                        <a:p>
                          <a:pPr algn="l" rtl="0" fontAlgn="ctr"/>
                          <a:r>
                            <a:rPr lang="en-US" sz="1100" u="none" strike="noStrike" dirty="0" smtClean="0">
                              <a:effectLst/>
                            </a:rPr>
                            <a:t>Rake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6</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16000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Workpiece Material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AISI 1045 (normalized)</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Clearance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Frame Rate (Infrared Camera) [Hz]</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328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Depth of Cut ap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a:effectLst/>
                            </a:rPr>
                            <a:t>Assumed percentage of heat conducted away by convection and radiation</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charset="0"/>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100 [mm/mm]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0,0255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&lt; 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Emissivity  (Experimentally determined - tool and workpiece coated)</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0,85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charset="0"/>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150 [mm/mm]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l" rtl="0" fontAlgn="ctr"/>
                          <a:r>
                            <a:rPr lang="en-US" sz="1100" u="none" strike="noStrike" dirty="0">
                              <a:effectLst/>
                            </a:rPr>
                            <a:t>Percentage of the deformation energy converted into heat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0,9</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ctr">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l" rtl="0" fontAlgn="ctr"/>
                          <a:r>
                            <a:rPr lang="en-US" sz="1100" u="none" strike="noStrike" dirty="0">
                              <a:effectLst/>
                            </a:rPr>
                            <a:t>Density (based on steel) [kg/m^3]</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7874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Tabelle 7"/>
              <p:cNvGraphicFramePr>
                <a:graphicFrameLocks noGrp="1"/>
              </p:cNvGraphicFramePr>
              <p:nvPr>
                <p:extLst>
                  <p:ext uri="{D42A27DB-BD31-4B8C-83A1-F6EECF244321}">
                    <p14:modId xmlns:p14="http://schemas.microsoft.com/office/powerpoint/2010/main" val="439805794"/>
                  </p:ext>
                </p:extLst>
              </p:nvPr>
            </p:nvGraphicFramePr>
            <p:xfrm>
              <a:off x="308485" y="891255"/>
              <a:ext cx="9288000" cy="4536720"/>
            </p:xfrm>
            <a:graphic>
              <a:graphicData uri="http://schemas.openxmlformats.org/drawingml/2006/table">
                <a:tbl>
                  <a:tblPr>
                    <a:tableStyleId>{5C22544A-7EE6-4342-B048-85BDC9FD1C3A}</a:tableStyleId>
                  </a:tblPr>
                  <a:tblGrid>
                    <a:gridCol w="2016000"/>
                    <a:gridCol w="1080000"/>
                    <a:gridCol w="2016000"/>
                    <a:gridCol w="1080000"/>
                    <a:gridCol w="2016000"/>
                    <a:gridCol w="1080000"/>
                  </a:tblGrid>
                  <a:tr h="252000">
                    <a:tc gridSpan="6">
                      <a:txBody>
                        <a:bodyPr/>
                        <a:lstStyle/>
                        <a:p>
                          <a:pPr algn="ctr" rtl="0" fontAlgn="ctr"/>
                          <a:r>
                            <a:rPr lang="en-US" sz="1400" b="1" u="none" strike="noStrike" dirty="0" smtClean="0">
                              <a:solidFill>
                                <a:schemeClr val="bg1"/>
                              </a:solidFill>
                              <a:effectLst/>
                            </a:rPr>
                            <a:t>Boundary Conditions</a:t>
                          </a:r>
                          <a:endParaRPr lang="en-US" sz="14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00">
                    <a:tc gridSpan="2">
                      <a:txBody>
                        <a:bodyPr/>
                        <a:lstStyle/>
                        <a:p>
                          <a:pPr algn="ctr" rtl="0" fontAlgn="ctr"/>
                          <a:r>
                            <a:rPr lang="en-US" sz="1200" b="1" u="none" strike="noStrike" dirty="0" smtClean="0">
                              <a:solidFill>
                                <a:schemeClr val="bg1"/>
                              </a:solidFill>
                              <a:effectLst/>
                            </a:rPr>
                            <a:t>Tool</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Camera</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Workpiece</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u="none" strike="noStrike" dirty="0" smtClean="0">
                              <a:effectLst/>
                            </a:rPr>
                            <a:t>Heat Conductivity [W/(mK)]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75,4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0,015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Length of the workpiece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Heat Capacity  [J/(cm^3K)]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8192</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Heat Capacity [J/(kgK)]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000">
                    <a:tc>
                      <a:txBody>
                        <a:bodyPr/>
                        <a:lstStyle/>
                        <a:p>
                          <a:pPr algn="l" rtl="0" fontAlgn="ctr"/>
                          <a:r>
                            <a:rPr lang="en-US" sz="1100" u="none" strike="noStrike" dirty="0" smtClean="0">
                              <a:effectLst/>
                            </a:rPr>
                            <a:t>Rake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6</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16000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Workpiece Material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AISI 1045 (normalized)</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Clearance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Frame Rate (Infrared Camera) [Hz]</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328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Depth of Cut ap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360">
                    <a:tc>
                      <a:txBody>
                        <a:bodyPr/>
                        <a:lstStyle/>
                        <a:p>
                          <a:pPr algn="l" rtl="0" fontAlgn="ctr"/>
                          <a:r>
                            <a:rPr lang="en-US" sz="1100" u="none" strike="noStrike" dirty="0">
                              <a:effectLst/>
                            </a:rPr>
                            <a:t>Assumed percentage of heat conducted away by convection and radiation</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306949" t="-414286" r="-53776" b="-256122"/>
                          </a:stretch>
                        </a:blipFill>
                      </a:tcPr>
                    </a:tc>
                    <a:tc>
                      <a:txBody>
                        <a:bodyPr/>
                        <a:lstStyle/>
                        <a:p>
                          <a:pPr algn="ctr" rtl="0" fontAlgn="ctr"/>
                          <a:r>
                            <a:rPr lang="en-US" sz="1100" u="none" strike="noStrike" dirty="0" smtClean="0">
                              <a:effectLst/>
                            </a:rPr>
                            <a:t>0,0255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360">
                    <a:tc>
                      <a:txBody>
                        <a:bodyPr/>
                        <a:lstStyle/>
                        <a:p>
                          <a:pPr algn="l" rtl="0" fontAlgn="ctr"/>
                          <a:r>
                            <a:rPr lang="en-US" sz="1100" u="none" strike="noStrike" dirty="0" smtClean="0">
                              <a:effectLst/>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&lt; 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Emissivity  (Experimentally determined - tool and workpiece coated)</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0,85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306949" t="-519588" r="-53776" b="-158763"/>
                          </a:stretch>
                        </a:blipFill>
                      </a:tcPr>
                    </a:tc>
                    <a:tc>
                      <a:txBody>
                        <a:bodyPr/>
                        <a:lstStyle/>
                        <a:p>
                          <a:pPr algn="ctr" rtl="0" fontAlgn="ctr"/>
                          <a:r>
                            <a:rPr lang="en-US" sz="1100" u="none" strike="noStrike" dirty="0" smtClean="0">
                              <a:effectLst/>
                            </a:rPr>
                            <a:t>0,038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l" rtl="0" fontAlgn="ctr"/>
                          <a:r>
                            <a:rPr lang="en-US" sz="1100" u="none" strike="noStrike" dirty="0">
                              <a:effectLst/>
                            </a:rPr>
                            <a:t>Percentage of the deformation energy converted into heat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0,9</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ctr">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l" rtl="0" fontAlgn="ctr"/>
                          <a:r>
                            <a:rPr lang="en-US" sz="1100" u="none" strike="noStrike" dirty="0">
                              <a:effectLst/>
                            </a:rPr>
                            <a:t>Density (based on steel) [kg/m^3]</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7874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graphicFrame>
        <p:nvGraphicFramePr>
          <p:cNvPr id="10" name="Tabelle 9"/>
          <p:cNvGraphicFramePr>
            <a:graphicFrameLocks noGrp="1"/>
          </p:cNvGraphicFramePr>
          <p:nvPr>
            <p:extLst>
              <p:ext uri="{D42A27DB-BD31-4B8C-83A1-F6EECF244321}">
                <p14:modId xmlns:p14="http://schemas.microsoft.com/office/powerpoint/2010/main" val="4109322019"/>
              </p:ext>
            </p:extLst>
          </p:nvPr>
        </p:nvGraphicFramePr>
        <p:xfrm>
          <a:off x="308484" y="4894499"/>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*Tool </a:t>
                      </a:r>
                      <a:r>
                        <a:rPr lang="de-DE" sz="1100" u="none" strike="noStrike" dirty="0">
                          <a:effectLst/>
                        </a:rPr>
                        <a:t>[J/(cm^3K)]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a:effectLst/>
                        </a:rPr>
                        <a:t> </a:t>
                      </a:r>
                      <a:endParaRPr lang="de-DE" sz="1100" b="0" i="0" u="none" strike="noStrike">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graphicFrame>
        <p:nvGraphicFramePr>
          <p:cNvPr id="11" name="Tabelle 10"/>
          <p:cNvGraphicFramePr>
            <a:graphicFrameLocks noGrp="1"/>
          </p:cNvGraphicFramePr>
          <p:nvPr>
            <p:extLst>
              <p:ext uri="{D42A27DB-BD31-4B8C-83A1-F6EECF244321}">
                <p14:modId xmlns:p14="http://schemas.microsoft.com/office/powerpoint/2010/main" val="2999680896"/>
              </p:ext>
            </p:extLst>
          </p:nvPr>
        </p:nvGraphicFramePr>
        <p:xfrm>
          <a:off x="308484" y="5285024"/>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**Workpiece </a:t>
                      </a:r>
                      <a:r>
                        <a:rPr lang="de-DE" sz="1100" u="none" strike="noStrike" dirty="0">
                          <a:effectLst/>
                        </a:rPr>
                        <a:t>[J/(kgK)]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xmlns:a14="http://schemas.microsoft.com/office/drawing/2010/main">
        <mc:Choice Requires="a14">
          <p:sp>
            <p:nvSpPr>
              <p:cNvPr id="15" name="Textfeld 1"/>
              <p:cNvSpPr txBox="1"/>
              <p:nvPr/>
            </p:nvSpPr>
            <p:spPr>
              <a:xfrm>
                <a:off x="2360712" y="4950717"/>
                <a:ext cx="4000500"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=2,51∗</m:t>
                      </m:r>
                      <m:sSup>
                        <m:sSupPr>
                          <m:ctrlPr>
                            <a:rPr lang="de-DE" sz="1100" b="0" i="1">
                              <a:latin typeface="Cambria Math" charset="0"/>
                            </a:rPr>
                          </m:ctrlPr>
                        </m:sSupPr>
                        <m:e>
                          <m:r>
                            <a:rPr lang="de-DE" sz="1100" b="0" i="0">
                              <a:latin typeface="Cambria Math"/>
                            </a:rPr>
                            <m:t>10</m:t>
                          </m:r>
                        </m:e>
                        <m:sup>
                          <m:r>
                            <a:rPr lang="de-DE" sz="1100" b="0" i="0">
                              <a:latin typeface="Cambria Math"/>
                            </a:rPr>
                            <m:t>−10</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3</m:t>
                          </m:r>
                        </m:sup>
                      </m:sSup>
                      <m:r>
                        <a:rPr lang="de-DE" sz="1100" b="0" i="0">
                          <a:latin typeface="Cambria Math"/>
                        </a:rPr>
                        <m:t>−1,99∗</m:t>
                      </m:r>
                      <m:sSup>
                        <m:sSupPr>
                          <m:ctrlPr>
                            <a:rPr lang="de-DE" sz="1100" b="0" i="1">
                              <a:latin typeface="Cambria Math" charset="0"/>
                            </a:rPr>
                          </m:ctrlPr>
                        </m:sSupPr>
                        <m:e>
                          <m:r>
                            <a:rPr lang="de-DE" sz="1100" b="0" i="0">
                              <a:latin typeface="Cambria Math"/>
                            </a:rPr>
                            <m:t>10</m:t>
                          </m:r>
                        </m:e>
                        <m:sup>
                          <m:r>
                            <a:rPr lang="de-DE" sz="1100" b="0" i="0">
                              <a:latin typeface="Cambria Math"/>
                            </a:rPr>
                            <m:t>−6</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+0,0027</m:t>
                      </m:r>
                      <m:r>
                        <m:rPr>
                          <m:sty m:val="p"/>
                        </m:rPr>
                        <a:rPr lang="de-DE" sz="1100" b="0" i="0">
                          <a:latin typeface="Cambria Math"/>
                        </a:rPr>
                        <m:t>T</m:t>
                      </m:r>
                      <m:r>
                        <a:rPr lang="de-DE" sz="1100" b="0" i="0">
                          <a:latin typeface="Cambria Math"/>
                        </a:rPr>
                        <m:t>+3,09</m:t>
                      </m:r>
                    </m:oMath>
                  </m:oMathPara>
                </a14:m>
                <a:endParaRPr lang="de-DE" sz="1100"/>
              </a:p>
            </p:txBody>
          </p:sp>
        </mc:Choice>
        <mc:Fallback xmlns="">
          <p:sp>
            <p:nvSpPr>
              <p:cNvPr id="15" name="Textfeld 1"/>
              <p:cNvSpPr txBox="1">
                <a:spLocks noRot="1" noChangeAspect="1" noMove="1" noResize="1" noEditPoints="1" noAdjustHandles="1" noChangeArrowheads="1" noChangeShapeType="1" noTextEdit="1"/>
              </p:cNvSpPr>
              <p:nvPr/>
            </p:nvSpPr>
            <p:spPr>
              <a:xfrm>
                <a:off x="2360712" y="4950717"/>
                <a:ext cx="4000500" cy="278089"/>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feld 2"/>
              <p:cNvSpPr txBox="1"/>
              <p:nvPr/>
            </p:nvSpPr>
            <p:spPr>
              <a:xfrm>
                <a:off x="2374999" y="5349915"/>
                <a:ext cx="3971925"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=−4,39∗</m:t>
                      </m:r>
                      <m:sSup>
                        <m:sSupPr>
                          <m:ctrlPr>
                            <a:rPr lang="de-DE" sz="1100" b="0" i="1">
                              <a:latin typeface="Cambria Math" charset="0"/>
                            </a:rPr>
                          </m:ctrlPr>
                        </m:sSupPr>
                        <m:e>
                          <m:r>
                            <a:rPr lang="de-DE" sz="1100" b="0" i="0">
                              <a:latin typeface="Cambria Math"/>
                            </a:rPr>
                            <m:t>10</m:t>
                          </m:r>
                        </m:e>
                        <m:sup>
                          <m:r>
                            <a:rPr lang="de-DE" sz="1100" b="0" i="0">
                              <a:latin typeface="Cambria Math"/>
                            </a:rPr>
                            <m:t>−7</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3</m:t>
                          </m:r>
                        </m:sup>
                      </m:sSup>
                      <m:r>
                        <a:rPr lang="de-DE" sz="1100" b="0" i="0">
                          <a:latin typeface="Cambria Math"/>
                        </a:rPr>
                        <m:t>−7,07∗</m:t>
                      </m:r>
                      <m:sSup>
                        <m:sSupPr>
                          <m:ctrlPr>
                            <a:rPr lang="de-DE" sz="1100" b="0" i="1">
                              <a:latin typeface="Cambria Math" charset="0"/>
                            </a:rPr>
                          </m:ctrlPr>
                        </m:sSupPr>
                        <m:e>
                          <m:r>
                            <a:rPr lang="de-DE" sz="1100" b="0" i="0">
                              <a:latin typeface="Cambria Math"/>
                            </a:rPr>
                            <m:t>10</m:t>
                          </m:r>
                        </m:e>
                        <m:sup>
                          <m:r>
                            <a:rPr lang="de-DE" sz="1100" b="0" i="0">
                              <a:latin typeface="Cambria Math"/>
                            </a:rPr>
                            <m:t>−4</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+0,0489</m:t>
                      </m:r>
                      <m:r>
                        <m:rPr>
                          <m:sty m:val="p"/>
                        </m:rPr>
                        <a:rPr lang="de-DE" sz="1100" b="0" i="0">
                          <a:latin typeface="Cambria Math"/>
                        </a:rPr>
                        <m:t>T</m:t>
                      </m:r>
                      <m:r>
                        <a:rPr lang="de-DE" sz="1100" b="0" i="0">
                          <a:latin typeface="Cambria Math"/>
                        </a:rPr>
                        <m:t>+481,21</m:t>
                      </m:r>
                    </m:oMath>
                  </m:oMathPara>
                </a14:m>
                <a:endParaRPr lang="de-DE" sz="1100" dirty="0"/>
              </a:p>
            </p:txBody>
          </p:sp>
        </mc:Choice>
        <mc:Fallback xmlns="">
          <p:sp>
            <p:nvSpPr>
              <p:cNvPr id="16" name="Textfeld 2"/>
              <p:cNvSpPr txBox="1">
                <a:spLocks noRot="1" noChangeAspect="1" noMove="1" noResize="1" noEditPoints="1" noAdjustHandles="1" noChangeArrowheads="1" noChangeShapeType="1" noTextEdit="1"/>
              </p:cNvSpPr>
              <p:nvPr/>
            </p:nvSpPr>
            <p:spPr>
              <a:xfrm>
                <a:off x="2374999" y="5349915"/>
                <a:ext cx="3971925" cy="278089"/>
              </a:xfrm>
              <a:prstGeom prst="rect">
                <a:avLst/>
              </a:prstGeom>
              <a:blipFill rotWithShape="1">
                <a:blip r:embed="rId9"/>
                <a:stretch>
                  <a:fillRect/>
                </a:stretch>
              </a:blipFill>
            </p:spPr>
            <p:txBody>
              <a:bodyPr/>
              <a:lstStyle/>
              <a:p>
                <a:r>
                  <a:rPr lang="de-DE">
                    <a:noFill/>
                  </a:rPr>
                  <a:t> </a:t>
                </a:r>
              </a:p>
            </p:txBody>
          </p:sp>
        </mc:Fallback>
      </mc:AlternateContent>
      <p:graphicFrame>
        <p:nvGraphicFramePr>
          <p:cNvPr id="17" name="Tabelle 16"/>
          <p:cNvGraphicFramePr>
            <a:graphicFrameLocks noGrp="1"/>
          </p:cNvGraphicFramePr>
          <p:nvPr>
            <p:extLst>
              <p:ext uri="{D42A27DB-BD31-4B8C-83A1-F6EECF244321}">
                <p14:modId xmlns:p14="http://schemas.microsoft.com/office/powerpoint/2010/main" val="1033235033"/>
              </p:ext>
            </p:extLst>
          </p:nvPr>
        </p:nvGraphicFramePr>
        <p:xfrm>
          <a:off x="308484" y="4593830"/>
          <a:ext cx="6134100" cy="300668"/>
        </p:xfrm>
        <a:graphic>
          <a:graphicData uri="http://schemas.openxmlformats.org/drawingml/2006/table">
            <a:tbl>
              <a:tblPr>
                <a:tableStyleId>{5C22544A-7EE6-4342-B048-85BDC9FD1C3A}</a:tableStyleId>
              </a:tblPr>
              <a:tblGrid>
                <a:gridCol w="6134100"/>
              </a:tblGrid>
              <a:tr h="300668">
                <a:tc>
                  <a:txBody>
                    <a:bodyPr/>
                    <a:lstStyle/>
                    <a:p>
                      <a:pPr algn="ctr" fontAlgn="ctr"/>
                      <a:r>
                        <a:rPr lang="de-DE" sz="1300" b="1" u="none" strike="noStrike" dirty="0">
                          <a:solidFill>
                            <a:schemeClr val="bg1"/>
                          </a:solidFill>
                          <a:effectLst/>
                        </a:rPr>
                        <a:t>Interpolation</a:t>
                      </a:r>
                      <a:endParaRPr lang="de-DE" sz="1300" b="1" i="0" u="none" strike="noStrike"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r>
            </a:tbl>
          </a:graphicData>
        </a:graphic>
      </p:graphicFrame>
    </p:spTree>
    <p:extLst>
      <p:ext uri="{BB962C8B-B14F-4D97-AF65-F5344CB8AC3E}">
        <p14:creationId xmlns:p14="http://schemas.microsoft.com/office/powerpoint/2010/main" val="941353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Experimental Setup</a:t>
            </a:r>
            <a:br>
              <a:rPr lang="en-US" dirty="0"/>
            </a:br>
            <a:r>
              <a:rPr lang="en-US" dirty="0" smtClean="0">
                <a:solidFill>
                  <a:srgbClr val="407FB7"/>
                </a:solidFill>
              </a:rPr>
              <a:t>Heat capacity data</a:t>
            </a:r>
            <a:endParaRPr lang="de-DE" dirty="0"/>
          </a:p>
        </p:txBody>
      </p:sp>
      <p:graphicFrame>
        <p:nvGraphicFramePr>
          <p:cNvPr id="8" name="Tabelle 7"/>
          <p:cNvGraphicFramePr>
            <a:graphicFrameLocks noGrp="1"/>
          </p:cNvGraphicFramePr>
          <p:nvPr>
            <p:extLst>
              <p:ext uri="{D42A27DB-BD31-4B8C-83A1-F6EECF244321}">
                <p14:modId xmlns:p14="http://schemas.microsoft.com/office/powerpoint/2010/main" val="576245636"/>
              </p:ext>
            </p:extLst>
          </p:nvPr>
        </p:nvGraphicFramePr>
        <p:xfrm>
          <a:off x="236477" y="980731"/>
          <a:ext cx="5390312" cy="3680759"/>
        </p:xfrm>
        <a:graphic>
          <a:graphicData uri="http://schemas.openxmlformats.org/drawingml/2006/table">
            <a:tbl>
              <a:tblPr>
                <a:tableStyleId>{5C22544A-7EE6-4342-B048-85BDC9FD1C3A}</a:tableStyleId>
              </a:tblPr>
              <a:tblGrid>
                <a:gridCol w="1347578"/>
                <a:gridCol w="1347578"/>
                <a:gridCol w="1347578"/>
                <a:gridCol w="1347578"/>
              </a:tblGrid>
              <a:tr h="439075">
                <a:tc gridSpan="4">
                  <a:txBody>
                    <a:bodyPr/>
                    <a:lstStyle/>
                    <a:p>
                      <a:pPr algn="ctr" fontAlgn="ctr"/>
                      <a:r>
                        <a:rPr lang="en-US" sz="1200" b="1" u="none" strike="noStrike" dirty="0" smtClean="0">
                          <a:solidFill>
                            <a:schemeClr val="bg2"/>
                          </a:solidFill>
                          <a:effectLst/>
                          <a:latin typeface="+mn-lt"/>
                        </a:rPr>
                        <a:t>Workpiece Material</a:t>
                      </a:r>
                      <a:endParaRPr lang="en-US" sz="1200" b="1" i="0" u="none" strike="noStrike" dirty="0">
                        <a:solidFill>
                          <a:schemeClr val="bg2"/>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r>
              <a:tr h="285397">
                <a:tc>
                  <a:txBody>
                    <a:bodyPr/>
                    <a:lstStyle/>
                    <a:p>
                      <a:pPr algn="ctr" fontAlgn="b"/>
                      <a:r>
                        <a:rPr lang="en-US" sz="1200" u="none" strike="noStrike" dirty="0" smtClean="0">
                          <a:effectLst/>
                          <a:latin typeface="+mn-lt"/>
                        </a:rPr>
                        <a:t>Temperature [°C]</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Heat Capacity [J/(</a:t>
                      </a:r>
                      <a:r>
                        <a:rPr lang="en-US" sz="1200" u="none" strike="noStrike" dirty="0" err="1" smtClean="0">
                          <a:effectLst/>
                          <a:latin typeface="+mn-lt"/>
                        </a:rPr>
                        <a:t>kgK</a:t>
                      </a:r>
                      <a:r>
                        <a:rPr lang="en-US" sz="1200" u="none" strike="noStrike" dirty="0" smtClean="0">
                          <a:effectLst/>
                          <a:latin typeface="+mn-lt"/>
                        </a:rPr>
                        <a: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Heat Conductivity [W/(</a:t>
                      </a:r>
                      <a:r>
                        <a:rPr lang="en-US" sz="1200" u="none" strike="noStrike" dirty="0" err="1" smtClean="0">
                          <a:effectLst/>
                          <a:latin typeface="+mn-lt"/>
                        </a:rPr>
                        <a:t>mK</a:t>
                      </a:r>
                      <a:r>
                        <a:rPr lang="en-US" sz="1200" u="none" strike="noStrike" dirty="0" smtClean="0">
                          <a:effectLst/>
                          <a:latin typeface="+mn-lt"/>
                        </a:rPr>
                        <a: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Density [Kg/m³]</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r>
              <a:tr h="219536">
                <a:tc>
                  <a:txBody>
                    <a:bodyPr/>
                    <a:lstStyle/>
                    <a:p>
                      <a:pPr algn="ctr" fontAlgn="b"/>
                      <a:r>
                        <a:rPr lang="en-US" sz="1200" u="none" strike="noStrike" dirty="0" smtClean="0">
                          <a:effectLst/>
                          <a:latin typeface="+mn-lt"/>
                        </a:rPr>
                        <a:t>20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474,62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48,03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7820,9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100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487,94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47,21</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7794,3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200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501,2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45,82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7764,2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300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521,29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42,74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7732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400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545,69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39,1</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7697,4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500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572,7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35,35</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7660,4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600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601,83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31,73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7620,9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0514">
                <a:tc>
                  <a:txBody>
                    <a:bodyPr/>
                    <a:lstStyle/>
                    <a:p>
                      <a:pPr algn="ctr" fontAlgn="b"/>
                      <a:r>
                        <a:rPr lang="en-US" sz="1200" u="none" strike="noStrike" dirty="0" smtClean="0">
                          <a:effectLst/>
                          <a:latin typeface="+mn-lt"/>
                        </a:rPr>
                        <a:t>700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632,89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28,33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7578,7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800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696,29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23,52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7579,4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900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693,79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25,25</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7528,3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1000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691,3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26,61</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7475</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1100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688,81</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27,9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7419,7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0514">
                <a:tc>
                  <a:txBody>
                    <a:bodyPr/>
                    <a:lstStyle/>
                    <a:p>
                      <a:pPr algn="ctr" fontAlgn="b"/>
                      <a:r>
                        <a:rPr lang="en-US" sz="1200" u="none" strike="noStrike" dirty="0" smtClean="0">
                          <a:effectLst/>
                          <a:latin typeface="+mn-lt"/>
                        </a:rPr>
                        <a:t>1200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686,34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29,34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7362,3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Textfeld 8"/>
          <p:cNvSpPr txBox="1"/>
          <p:nvPr/>
        </p:nvSpPr>
        <p:spPr>
          <a:xfrm>
            <a:off x="5349044" y="5723674"/>
            <a:ext cx="4284476" cy="261610"/>
          </a:xfrm>
          <a:prstGeom prst="rect">
            <a:avLst/>
          </a:prstGeom>
          <a:noFill/>
        </p:spPr>
        <p:txBody>
          <a:bodyPr wrap="square" rtlCol="0">
            <a:spAutoFit/>
          </a:bodyPr>
          <a:lstStyle/>
          <a:p>
            <a:pPr algn="r"/>
            <a:r>
              <a:rPr lang="en-US" sz="1100" i="1" dirty="0" smtClean="0"/>
              <a:t>*Data base for interpolation</a:t>
            </a:r>
            <a:endParaRPr lang="en-US" sz="1100" i="1" dirty="0"/>
          </a:p>
        </p:txBody>
      </p:sp>
    </p:spTree>
    <p:extLst>
      <p:ext uri="{BB962C8B-B14F-4D97-AF65-F5344CB8AC3E}">
        <p14:creationId xmlns:p14="http://schemas.microsoft.com/office/powerpoint/2010/main" val="116426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graphicFrame>
        <p:nvGraphicFramePr>
          <p:cNvPr id="3" name="Tabelle 7"/>
          <p:cNvGraphicFramePr>
            <a:graphicFrameLocks noGrp="1"/>
          </p:cNvGraphicFramePr>
          <p:nvPr>
            <p:extLst>
              <p:ext uri="{D42A27DB-BD31-4B8C-83A1-F6EECF244321}">
                <p14:modId xmlns:p14="http://schemas.microsoft.com/office/powerpoint/2010/main" val="973372385"/>
              </p:ext>
            </p:extLst>
          </p:nvPr>
        </p:nvGraphicFramePr>
        <p:xfrm>
          <a:off x="388877" y="1133131"/>
          <a:ext cx="4042734" cy="2572101"/>
        </p:xfrm>
        <a:graphic>
          <a:graphicData uri="http://schemas.openxmlformats.org/drawingml/2006/table">
            <a:tbl>
              <a:tblPr>
                <a:tableStyleId>{5C22544A-7EE6-4342-B048-85BDC9FD1C3A}</a:tableStyleId>
              </a:tblPr>
              <a:tblGrid>
                <a:gridCol w="1347578"/>
                <a:gridCol w="1347578"/>
                <a:gridCol w="1347578"/>
              </a:tblGrid>
              <a:tr h="439075">
                <a:tc gridSpan="3">
                  <a:txBody>
                    <a:bodyPr/>
                    <a:lstStyle/>
                    <a:p>
                      <a:pPr algn="ctr" fontAlgn="ctr"/>
                      <a:r>
                        <a:rPr lang="en-US" sz="1200" b="1" u="none" strike="noStrike" dirty="0" smtClean="0">
                          <a:solidFill>
                            <a:schemeClr val="bg2"/>
                          </a:solidFill>
                          <a:effectLst/>
                          <a:latin typeface="+mn-lt"/>
                        </a:rPr>
                        <a:t>Tool Material </a:t>
                      </a:r>
                      <a:endParaRPr lang="en-US" sz="1200" b="1" i="0" u="none" strike="noStrike" dirty="0">
                        <a:solidFill>
                          <a:schemeClr val="bg2"/>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pPr algn="ctr" fontAlgn="b"/>
                      <a:endParaRPr lang="de-DE" sz="1200" b="0" i="0" u="none" strike="noStrike" dirty="0">
                        <a:solidFill>
                          <a:srgbClr val="000000"/>
                        </a:solidFill>
                        <a:effectLst/>
                        <a:latin typeface="+mn-lt"/>
                      </a:endParaRPr>
                    </a:p>
                  </a:txBody>
                  <a:tcPr marL="0" marR="0" marT="0" marB="0" anchor="b"/>
                </a:tc>
                <a:tc hMerge="1">
                  <a:txBody>
                    <a:bodyPr/>
                    <a:lstStyle/>
                    <a:p>
                      <a:pPr algn="ctr" fontAlgn="b"/>
                      <a:endParaRPr lang="de-DE" sz="1200" b="0" i="0" u="none" strike="noStrike" dirty="0">
                        <a:solidFill>
                          <a:srgbClr val="000000"/>
                        </a:solidFill>
                        <a:effectLst/>
                        <a:latin typeface="+mn-lt"/>
                      </a:endParaRPr>
                    </a:p>
                  </a:txBody>
                  <a:tcPr marL="0" marR="0" marT="0" marB="0" anchor="b"/>
                </a:tc>
              </a:tr>
              <a:tr h="285397">
                <a:tc>
                  <a:txBody>
                    <a:bodyPr/>
                    <a:lstStyle/>
                    <a:p>
                      <a:pPr algn="ctr" fontAlgn="b"/>
                      <a:r>
                        <a:rPr lang="en-US" sz="1200" u="none" strike="noStrike" dirty="0" smtClean="0">
                          <a:effectLst/>
                          <a:latin typeface="+mn-lt"/>
                        </a:rPr>
                        <a:t>Temperature [°C]</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Heat Capacity [J/(cm³K)]</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c>
                  <a:txBody>
                    <a:bodyPr/>
                    <a:lstStyle/>
                    <a:p>
                      <a:pPr algn="ctr" fontAlgn="b"/>
                      <a:r>
                        <a:rPr lang="en-US" sz="1200" u="none" strike="noStrike" dirty="0" smtClean="0">
                          <a:effectLst/>
                          <a:latin typeface="+mn-lt"/>
                        </a:rPr>
                        <a:t>Heat Conductivity [W/(</a:t>
                      </a:r>
                      <a:r>
                        <a:rPr lang="en-US" sz="1200" u="none" strike="noStrike" dirty="0" err="1" smtClean="0">
                          <a:effectLst/>
                          <a:latin typeface="+mn-lt"/>
                        </a:rPr>
                        <a:t>mK</a:t>
                      </a:r>
                      <a:r>
                        <a:rPr lang="en-US" sz="1200" u="none" strike="noStrike" dirty="0" smtClean="0">
                          <a:effectLst/>
                          <a:latin typeface="+mn-lt"/>
                        </a:rPr>
                        <a: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F1FA"/>
                    </a:solidFill>
                  </a:tcPr>
                </a:tc>
              </a:tr>
              <a:tr h="219536">
                <a:tc>
                  <a:txBody>
                    <a:bodyPr/>
                    <a:lstStyle/>
                    <a:p>
                      <a:pPr algn="ctr" fontAlgn="b"/>
                      <a:r>
                        <a:rPr lang="en-US" sz="1200" u="none" strike="noStrike" dirty="0" smtClean="0">
                          <a:effectLst/>
                          <a:latin typeface="+mn-lt"/>
                        </a:rPr>
                        <a:t>20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3,2</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100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100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3,24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94,8</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200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3,59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88,3</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300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3,79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81,9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400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75,4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500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3,97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68,9</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536">
                <a:tc>
                  <a:txBody>
                    <a:bodyPr/>
                    <a:lstStyle/>
                    <a:p>
                      <a:pPr algn="ctr" fontAlgn="b"/>
                      <a:r>
                        <a:rPr lang="en-US" sz="1200" u="none" strike="noStrike" dirty="0" smtClean="0">
                          <a:effectLst/>
                          <a:latin typeface="+mn-lt"/>
                        </a:rPr>
                        <a:t>600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4,05</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66,7</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0514">
                <a:tc>
                  <a:txBody>
                    <a:bodyPr/>
                    <a:lstStyle/>
                    <a:p>
                      <a:pPr algn="ctr" fontAlgn="b"/>
                      <a:r>
                        <a:rPr lang="en-US" sz="1200" u="none" strike="noStrike" dirty="0" smtClean="0">
                          <a:effectLst/>
                          <a:latin typeface="+mn-lt"/>
                        </a:rPr>
                        <a:t>700</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4,14</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u="none" strike="noStrike" dirty="0" smtClean="0">
                          <a:effectLst/>
                          <a:latin typeface="+mn-lt"/>
                        </a:rPr>
                        <a:t>64,8</a:t>
                      </a:r>
                      <a:endParaRPr lang="en-US" sz="12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18941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hlinkClick r:id="" action="ppaction://noaction"/>
          </p:cNvPr>
          <p:cNvSpPr/>
          <p:nvPr>
            <p:custDataLst>
              <p:tags r:id="rId2"/>
            </p:custDataLst>
          </p:nvPr>
        </p:nvSpPr>
        <p:spPr bwMode="auto">
          <a:xfrm>
            <a:off x="710287" y="2487374"/>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Orthogonal cutting of  AISI 1040 (C45 E+N) normalized </a:t>
            </a:r>
            <a:endParaRPr kumimoji="0" lang="de-DE" b="1" u="none" strike="noStrike" cap="none" normalizeH="0" baseline="0" smtClean="0">
              <a:ln>
                <a:noFill/>
              </a:ln>
              <a:effectLst/>
              <a:latin typeface="Arial"/>
            </a:endParaRPr>
          </a:p>
        </p:txBody>
      </p:sp>
      <p:sp>
        <p:nvSpPr>
          <p:cNvPr id="18" name="Rechteck 17">
            <a:hlinkClick r:id="" action="ppaction://noaction"/>
          </p:cNvPr>
          <p:cNvSpPr/>
          <p:nvPr>
            <p:custDataLst>
              <p:tags r:id="rId3"/>
            </p:custDataLst>
          </p:nvPr>
        </p:nvSpPr>
        <p:spPr bwMode="auto">
          <a:xfrm>
            <a:off x="215900" y="2487374"/>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3</a:t>
            </a:r>
          </a:p>
        </p:txBody>
      </p:sp>
      <p:sp>
        <p:nvSpPr>
          <p:cNvPr id="17" name="Rechteck 16"/>
          <p:cNvSpPr/>
          <p:nvPr>
            <p:custDataLst>
              <p:tags r:id="rId4"/>
            </p:custDataLst>
          </p:nvPr>
        </p:nvSpPr>
        <p:spPr bwMode="auto">
          <a:xfrm>
            <a:off x="710287" y="1675487"/>
            <a:ext cx="8973463"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u="none" strike="noStrike" cap="none" normalizeH="0" baseline="0" smtClean="0">
              <a:ln>
                <a:noFill/>
              </a:ln>
              <a:effectLst/>
              <a:latin typeface="Arial"/>
            </a:endParaRPr>
          </a:p>
        </p:txBody>
      </p:sp>
      <p:sp>
        <p:nvSpPr>
          <p:cNvPr id="16" name="Rechteck 15">
            <a:hlinkClick r:id="rId12" action="ppaction://hlinksldjump"/>
          </p:cNvPr>
          <p:cNvSpPr/>
          <p:nvPr>
            <p:custDataLst>
              <p:tags r:id="rId5"/>
            </p:custDataLst>
          </p:nvPr>
        </p:nvSpPr>
        <p:spPr bwMode="auto">
          <a:xfrm>
            <a:off x="710287" y="1675487"/>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b="1" u="none" strike="noStrike" cap="none" normalizeH="0" baseline="0" smtClean="0">
                <a:ln>
                  <a:noFill/>
                </a:ln>
                <a:effectLst/>
                <a:latin typeface="Arial"/>
              </a:rPr>
              <a:t>Post processing of thermal pictures</a:t>
            </a:r>
            <a:endParaRPr kumimoji="0" lang="de-DE" b="1" u="none" strike="noStrike" cap="none" normalizeH="0" baseline="0" smtClean="0">
              <a:ln>
                <a:noFill/>
              </a:ln>
              <a:effectLst/>
              <a:latin typeface="Arial"/>
            </a:endParaRPr>
          </a:p>
        </p:txBody>
      </p:sp>
      <p:sp>
        <p:nvSpPr>
          <p:cNvPr id="15" name="Rechteck 14">
            <a:hlinkClick r:id="rId12" action="ppaction://hlinksldjump"/>
          </p:cNvPr>
          <p:cNvSpPr/>
          <p:nvPr>
            <p:custDataLst>
              <p:tags r:id="rId6"/>
            </p:custDataLst>
          </p:nvPr>
        </p:nvSpPr>
        <p:spPr bwMode="auto">
          <a:xfrm>
            <a:off x="215900" y="1675487"/>
            <a:ext cx="430887" cy="43088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2</a:t>
            </a:r>
          </a:p>
        </p:txBody>
      </p:sp>
      <p:sp>
        <p:nvSpPr>
          <p:cNvPr id="14" name="Rechteck 13">
            <a:hlinkClick r:id="rId13" action="ppaction://hlinksldjump"/>
          </p:cNvPr>
          <p:cNvSpPr/>
          <p:nvPr>
            <p:custDataLst>
              <p:tags r:id="rId7"/>
            </p:custDataLst>
          </p:nvPr>
        </p:nvSpPr>
        <p:spPr bwMode="auto">
          <a:xfrm>
            <a:off x="710287" y="863600"/>
            <a:ext cx="6583619" cy="43088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b="1" u="none" strike="noStrike" cap="none" normalizeH="0" baseline="0" smtClean="0">
                <a:ln>
                  <a:noFill/>
                </a:ln>
                <a:effectLst/>
                <a:latin typeface="Arial"/>
              </a:rPr>
              <a:t>Experimental Setup</a:t>
            </a:r>
          </a:p>
        </p:txBody>
      </p:sp>
      <p:sp>
        <p:nvSpPr>
          <p:cNvPr id="13" name="Rechteck 12">
            <a:hlinkClick r:id="rId13" action="ppaction://hlinksldjump"/>
          </p:cNvPr>
          <p:cNvSpPr/>
          <p:nvPr>
            <p:custDataLst>
              <p:tags r:id="rId8"/>
            </p:custDataLst>
          </p:nvPr>
        </p:nvSpPr>
        <p:spPr bwMode="auto">
          <a:xfrm>
            <a:off x="215900" y="863600"/>
            <a:ext cx="430887" cy="43088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b="1" u="none" strike="noStrike" cap="none" normalizeH="0" baseline="0" smtClean="0">
                <a:ln>
                  <a:noFill/>
                </a:ln>
                <a:solidFill>
                  <a:schemeClr val="bg1"/>
                </a:solidFill>
                <a:effectLst/>
                <a:latin typeface="Arial"/>
              </a:rPr>
              <a:t>1</a:t>
            </a:r>
          </a:p>
        </p:txBody>
      </p:sp>
      <p:sp>
        <p:nvSpPr>
          <p:cNvPr id="12" name="Titel 11"/>
          <p:cNvSpPr>
            <a:spLocks noGrp="1"/>
          </p:cNvSpPr>
          <p:nvPr>
            <p:ph type="title"/>
            <p:custDataLst>
              <p:tags r:id="rId9"/>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6893793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E4P_AGENDAWIZARDSTYLE" val="WZL"/>
  <p:tag name="EE4P_STYLE_ID" val="069e6279-5c7f-4421-9dba-a6888cfc0970"/>
  <p:tag name="EE4P_AGENDAWIZARD" val="&lt;ee4p&gt;&lt;layouts&gt;&lt;layout name=&quot;WZL&quot; id=&quot;4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8&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3.92811&quot; /&gt;&lt;column field=&quot;topic&quot; label=&quot;Topic&quot; leftSpacing=&quot;5&quot; rightDistribute=&quot;1&quot; dock=&quot;1&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1&quot; leftSpacing=&quot;0&quot; rightSpacing=&quot;6&quot; dock=&quot;2&quot; /&gt;&lt;column field=&quot;pageno&quot; label=&quot;Page No.&quot; visible=&quot;1&quot; checked=&quot;0&quot; leftSpacing=&quot;0&quot; rightSpacing=&quot;6&quot; dock=&quot;2&quot; /&gt;&lt;/columns&gt;&lt;position left=&quot;17&quot; top=&quot;68&quot; width=&quot;745.5&quot; height=&quot;392&quot; /&gt;&lt;subtitle&gt;&lt;position left=&quot;42.5&quot; top=&quot;109.625&quot; width=&quot;646.5&quot; height=&quot;16.75&quot; /&gt;&lt;font size=&quot;16&quot; /&gt;&lt;textframe marginBottom=&quot;0&quot; marginTop=&quot;0&quot; /&gt;&lt;paragraphformat alignment=&quot;1&quot; /&gt;&lt;/subtitle&gt;&lt;settings allowedSizingModeIds=&quot;1|2&quot; allowedFontSizes=&quot;8|9|10.5|11|12|14|16|18&quot; allowedTimeFormatIds=&quot;1|2|3&quot; slideLayout=&quot;11&quot; customLayoutName=&quot;&quot; customLayoutIndex=&quot;&quot; showBreak=&quot;1&quot; singleAgendaSlideSelected=&quot;0&quot; backupSlideTitle=&quot;Backup: %agendaName%&quot; topMargin=&quot;0&quot; leftMargin=&quot;0&quot; /&gt;&lt;!-- Agenda item formats --&gt;&lt;cases&gt;&lt;case level=&quot;1&quot; selected=&quot;0&quot; break=&quot;0&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gt;&lt;paragraphformat alignment=&quot;1&quot; /&gt;&lt;textframe marginLeft=&quot;6&quot; /&gt;&lt;font bold=&quot;1&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gt;&lt;paragraphformat alignment=&quot;1&quot; /&gt;&lt;font bold=&quot;1&quot; /&gt;&lt;textframe marginLeft=&quot;6&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0&quot; break=&quot;0&quot; topMinSpacing=&quot;5&quot; topMaxSpacing=&quot;30&quot; bottomMinSpacing=&quot;0&quot; bottomMaxSpacing=&quot;0&quot;&gt;&lt;element field=&quot;itemno&quot; type=&quot;autoshape&quot; autoShapeType=&quot;1&quot; indent=&quot;38.92811&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38.92811&quot; indentType=&quot;2&quot;&gt;&lt;paragraphformat alignment=&quot;1&quot; /&gt;&lt;textframe marginLeft=&quot;6&quot; /&gt;&lt;font bold=&quot;1&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1&quot; break=&quot;0&quot; topMinSpacing=&quot;5&quot; topMaxSpacing=&quot;30&quot; bottomMinSpacing=&quot;0&quot; bottomMaxSpacing=&quot;0&quot;&gt;&lt;element type=&quot;autoshape&quot; autoShapeType=&quot;1&quot; value=&quot;&quot;&gt;&lt;position left=&quot;38.92811*2*scale*fontScale&quot; top=&quot;0&quot; width=&quot;agendaWidth-topicLeftSpacing-itemNoWidth-38.92811*scale*fontScale&quot; height=&quot;itemHeight&quot; /&gt;&lt;fill foreColor=&quot;5&quot; visible=&quot;1&quot; /&gt;&lt;/element&gt;&lt;element field=&quot;itemno&quot; type=&quot;autoshape&quot; autoShapeType=&quot;1&quot; indent=&quot;38.92811&quot; indent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 indent=&quot;38.92811&quot; indentType=&quot;2&quot;&gt;&lt;paragraphformat alignment=&quot;1&quot; /&gt;&lt;font bold=&quot;1&quot; /&gt;&lt;textframe marginLeft=&quot;6&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Gliederung&quot; title=&quot;Gliederung&quot; subtitle=&quot;&quot; sizingModeId=&quot;2&quot; fontSize=&quot;18&quot; startTime=&quot;540&quot; timeFormatId=&quot;1&quot; startItemNo=&quot;1&quot; createSingleAgendaSlide=&quot;1&quot; createSeparatingSlides=&quot;1&quot; createBackupSlide=&quot;0&quot; layoutId=&quot;4_1&quot; singleSlideId=&quot;A9BB482F-F723-439D-B371-696A6CEFA35E&quot; backupSlideId=&quot;&quot; fontSizeAuto=&quot;0&quot; createSections=&quot;0&quot;&gt;&lt;columns&gt;&lt;column field=&quot;itemno&quot; label=&quot;No.&quot; checked=&quot;1&quot; leftSpacing=&quot;0&quot; rightSpacing=&quot;0&quot; dock=&quot;1&quot; fixedWidth=&quot;33.92811&quot; /&gt;&lt;column field=&quot;topic&quot; label=&quot;Topic&quot; leftSpacing=&quot;5&quot; rightDistribute=&quot;1&quot; dock=&quot;1&quot; rightSpacing=&quot;188.1767&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0&quot; leftSpacing=&quot;0&quot; rightSpacing=&quot;6&quot; dock=&quot;2&quot; /&gt;&lt;column field=&quot;pageno&quot; label=&quot;Page No.&quot; visible=&quot;1&quot; checked=&quot;0&quot; leftSpacing=&quot;0&quot; rightSpacing=&quot;6&quot; dock=&quot;2&quot; /&gt;&lt;/columns&gt;&lt;items&gt;&lt;item duration=&quot;30&quot; level=&quot;1&quot; generateAgendaSlide=&quot;1&quot; showAgendaItem=&quot;1&quot; isBreak=&quot;0&quot; itemNo=&quot;1&quot; subItemNo=&quot;0&quot; topic=&quot;Experimental Setup&quot; agendaSlideId=&quot;39bd737d-89df-4b6a-86c8-676f119a8dda&quot; /&gt;&lt;item duration=&quot;30&quot; level=&quot;1&quot; generateAgendaSlide=&quot;1&quot; showAgendaItem=&quot;1&quot; isBreak=&quot;0&quot; itemNo=&quot;2&quot; subItemNo=&quot;0&quot; topic=&quot;Post processing of thermal pictures&quot; agendaSlideId=&quot;2c1ca8be-fbf9-4ccb-9771-5fc87557aa75&quot; /&gt;&lt;item duration=&quot;30&quot; level=&quot;1&quot; generateAgendaSlide=&quot;0&quot; showAgendaItem=&quot;1&quot; isBreak=&quot;0&quot; topic=&quot;Orthogonal cutting of  AISI 1040 (C45 E+N) normalized &quot; responsible=&quot;&quot; agendaSlideId=&quot;&quot; itemNo=&quot;3&quot; subItemNo=&quot;0&quot; /&gt;&lt;item duration=&quot;30&quot; level=&quot;2&quot; generateAgendaSlide=&quot;1&quot; showAgendaItem=&quot;1&quot; isBreak=&quot;0&quot; itemNo=&quot;3&quot; subItemNo=&quot;1&quot; topic=&quot;Time and spatial varying thermal properties &quot; agendaSlideId=&quot;a49b4151-fb99-4455-82af-c5b98e4f636d&quot; /&gt;&lt;item duration=&quot;30&quot; level=&quot;2&quot; generateAgendaSlide=&quot;1&quot; showAgendaItem=&quot;1&quot; isBreak=&quot;0&quot; itemNo=&quot;3&quot; subItemNo=&quot;2&quot; topic=&quot;Influence of uncut chip thickness and cutting velocity&quot; agendaSlideId=&quot;81ebb3d5-ed9c-4ea3-83d3-84918736d11d&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EE4P_SLIDEID" val="81ebb3d5-ed9c-4ea3-83d3-84918736d11d"/>
</p:tagLst>
</file>

<file path=ppt/tags/tag119.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2.xml><?xml version="1.0" encoding="utf-8"?>
<p:tagLst xmlns:a="http://schemas.openxmlformats.org/drawingml/2006/main" xmlns:r="http://schemas.openxmlformats.org/officeDocument/2006/relationships" xmlns:p="http://schemas.openxmlformats.org/presentationml/2006/main">
  <p:tag name="EE4P_SLIDEID" val="39bd737d-89df-4b6a-86c8-676f119a8dda"/>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4.85622/323.7124/479.4671/33.92811"/>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5.92811/323.7124/33.92811/33.92811"/>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4.85622/259.7843/479.4671/33.92811"/>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5.92811/259.7843/33.92811/33.92811"/>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1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17.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0Wq4X6eZA02R5B9gfgFP7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meFMIf1jkWUMSBoHWLGe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srvw3bJNukuXXgV3GzYU2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6v__SyVT0eYGEADiLtn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a8aor2.lkakXlWgE0wAJ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dGY6RpEUEaAD4ne84t65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SLIDEID" val="2c1ca8be-fbf9-4ccb-9771-5fc87557aa75"/>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37.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4.xml><?xml version="1.0" encoding="utf-8"?>
<p:tagLst xmlns:a="http://schemas.openxmlformats.org/drawingml/2006/main" xmlns:r="http://schemas.openxmlformats.org/officeDocument/2006/relationships" xmlns:p="http://schemas.openxmlformats.org/presentationml/2006/main">
  <p:tag name="EE4P_SLIDEID" val="A9BB482F-F723-439D-B371-696A6CEFA35E"/>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EE4P_SLIDEID" val="a49b4151-fb99-4455-82af-c5b98e4f636d"/>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4.85622/323.7124/479.4671/33.92811"/>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5.92811/323.7124/33.92811/33.92811"/>
</p:tagLst>
</file>

<file path=ppt/tags/tag49.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4.85622/259.7843/479.4671/33.92811"/>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5.92811/259.7843/33.92811/33.92811"/>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5.92811/195.8562/518.3952/33.92811"/>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57.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92811/33.92811"/>
</p:tagLst>
</file>

<file path=ppt/tags/tag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95.8562/33.92811/33.92811"/>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2.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5.92811/131.9281/518.3952/33.9281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31.9281/33.92811/33.92811"/>
</p:tagLst>
</file>

<file path=ppt/tags/tag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5.92811/68/518.3952/33.92811"/>
</p:tagLst>
</file>

<file path=ppt/tags/tag90.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AGENDAWIZARD" val="title"/>
</p:tagLst>
</file>

<file path=ppt/theme/theme1.xml><?xml version="1.0" encoding="utf-8"?>
<a:theme xmlns:a="http://schemas.openxmlformats.org/drawingml/2006/main" name="wzl">
  <a:themeElements>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fontScheme name="WZ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0795" cap="flat" cmpd="sng" algn="ctr">
          <a:noFill/>
          <a:prstDash val="solid"/>
          <a:round/>
          <a:headEnd type="none" w="med" len="med"/>
          <a:tailEnd type="none" w="med" len="me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TotalTime>
  <Words>2830</Words>
  <Application>Microsoft Macintosh PowerPoint</Application>
  <PresentationFormat>Papel A4 (210 x 297 mm)</PresentationFormat>
  <Paragraphs>643</Paragraphs>
  <Slides>44</Slides>
  <Notes>27</Notes>
  <HiddenSlides>0</HiddenSlides>
  <MMClips>0</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44</vt:i4>
      </vt:variant>
    </vt:vector>
  </HeadingPairs>
  <TitlesOfParts>
    <vt:vector size="52" baseType="lpstr">
      <vt:lpstr>Arial</vt:lpstr>
      <vt:lpstr>Calibri</vt:lpstr>
      <vt:lpstr>Cambria Math</vt:lpstr>
      <vt:lpstr>Symbol</vt:lpstr>
      <vt:lpstr>Times New Roman</vt:lpstr>
      <vt:lpstr>Wingdings</vt:lpstr>
      <vt:lpstr>wzl</vt:lpstr>
      <vt:lpstr>think-cell Folie</vt:lpstr>
      <vt:lpstr>Results – Method 3 </vt:lpstr>
      <vt:lpstr>Gliederung</vt:lpstr>
      <vt:lpstr>Gliederung</vt:lpstr>
      <vt:lpstr>Experimental Setup Design of Experiment</vt:lpstr>
      <vt:lpstr>Experimental Setup Design of Experiment for AISI 1045</vt:lpstr>
      <vt:lpstr>Experimental Setup Boundary Conditions for AISI 1045</vt:lpstr>
      <vt:lpstr>Experimental Setup Heat capacity data</vt:lpstr>
      <vt:lpstr>Apresentação do PowerPoint</vt:lpstr>
      <vt:lpstr>Gliederung</vt:lpstr>
      <vt:lpstr>Post processing of thermal pictures Energy balance in the volume control</vt:lpstr>
      <vt:lpstr>Post processing of thermal pictures Heat carried away from the tool tip</vt:lpstr>
      <vt:lpstr>Post processing of thermal pictures Temperature gradient – calculation method</vt:lpstr>
      <vt:lpstr>Post processing of thermal pictures Heat carried away by the chip</vt:lpstr>
      <vt:lpstr>Gliederung</vt:lpstr>
      <vt:lpstr>Time and spatial varying thermal properties  Temperature at tool tip [°C] for different vc and hsp</vt:lpstr>
      <vt:lpstr>Time and spatial varying thermal properties Internal energy in tool [Joule] for different vc and hsp</vt:lpstr>
      <vt:lpstr>Time and spatial varying thermal properties  Internal energy rate of the tool [W] for different vc and hsp</vt:lpstr>
      <vt:lpstr>Time and spatial varying thermal properties Total Power [W] for different vc and hsp</vt:lpstr>
      <vt:lpstr>Time and spatial varying thermal properties  Internal energy carried away by chip [W] for different vc and hsp</vt:lpstr>
      <vt:lpstr>Time and spatial varying thermal properties  Heat partition to the chip for different vc and hsp</vt:lpstr>
      <vt:lpstr>Time and spatial varying thermal properties  Heat flow into the tool [W] for different vc and hsp</vt:lpstr>
      <vt:lpstr>Time and spatial varying thermal properties  Heat flow into the tool [W] for different vc and hsp  2</vt:lpstr>
      <vt:lpstr>Time and spatial varying thermal properties  Heat partition into the tool for different vc and hsp</vt:lpstr>
      <vt:lpstr>Time and spatial varying thermal properties  Heat flow into the workpiece [W] for different vc and hsp</vt:lpstr>
      <vt:lpstr>Time and spatial varying thermal properties  Heat partition into the workpiece for different vc and hsp</vt:lpstr>
      <vt:lpstr>Time and spatial varying thermal properties  Friction coefficient µ for different vc and hsp</vt:lpstr>
      <vt:lpstr>Time and spatial varying thermal properties  Heat partition ratios for hsp = 200 µm, vc = 100 m/min</vt:lpstr>
      <vt:lpstr>Temperature distribution for orthogonal cutting Temperature distribution for hsp = 200 µm, vc = 100 m/min</vt:lpstr>
      <vt:lpstr>Time and spatial varying thermal properties  Heat partition ratios for hsp = 200 µm, vc = 150 m/min</vt:lpstr>
      <vt:lpstr>Apresentação do PowerPoint</vt:lpstr>
      <vt:lpstr>Time and spatial varying thermal properties  Heat partition ratios for hsp = 300 µm, vc = 100 m/min</vt:lpstr>
      <vt:lpstr>Apresentação do PowerPoint</vt:lpstr>
      <vt:lpstr>Time and spatial varying thermal properties  Heat partition ratios for hsp = 300 µm, vc = 150 m/min</vt:lpstr>
      <vt:lpstr>Apresentação do PowerPoint</vt:lpstr>
      <vt:lpstr>Time and spatial varying thermal properties  Heat partition ratios for hsp = 400 µm, vc = 150 m/min</vt:lpstr>
      <vt:lpstr>Apresentação do PowerPoint</vt:lpstr>
      <vt:lpstr>Apresentação do PowerPoint</vt:lpstr>
      <vt:lpstr>Time and spatial varying thermal properties  Heat partition ratios for hsp = 500 µm, vc = 150 m/min</vt:lpstr>
      <vt:lpstr>Apresentação do PowerPoint</vt:lpstr>
      <vt:lpstr>Time and spatial varying thermal properties  Conclusion</vt:lpstr>
      <vt:lpstr>Time and spatial varying thermal properties  Means to enhance quality of measurement</vt:lpstr>
      <vt:lpstr>Gliederung</vt:lpstr>
      <vt:lpstr>Influence of uncut chip thickness and cutting velocity Workpiece position 124 mm</vt:lpstr>
      <vt:lpstr>Influence of uncut chip thickness and cutting velocity Workpiece position 200 mm</vt:lpstr>
    </vt:vector>
  </TitlesOfParts>
  <Manager/>
  <Company>WZL</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Temperatures and heat partition ratio in cutting 1045 steel_E085_method3_20160510.pptx</dc:title>
  <dc:subject/>
  <dc:creator>Oliver Adams</dc:creator>
  <cp:keywords/>
  <dc:description/>
  <cp:lastModifiedBy>barros lacerda abraao</cp:lastModifiedBy>
  <cp:revision>532</cp:revision>
  <cp:lastPrinted>2016-03-18T08:51:47Z</cp:lastPrinted>
  <dcterms:created xsi:type="dcterms:W3CDTF">2012-10-09T07:26:10Z</dcterms:created>
  <dcterms:modified xsi:type="dcterms:W3CDTF">2017-10-30T00:23:44Z</dcterms:modified>
  <cp:category/>
</cp:coreProperties>
</file>